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1pPr>
    <a:lvl2pPr marL="0" marR="0" indent="4572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2pPr>
    <a:lvl3pPr marL="0" marR="0" indent="9144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3pPr>
    <a:lvl4pPr marL="0" marR="0" indent="13716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4pPr>
    <a:lvl5pPr marL="0" marR="0" indent="18288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5pPr>
    <a:lvl6pPr marL="0" marR="0" indent="22860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6pPr>
    <a:lvl7pPr marL="0" marR="0" indent="27432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7pPr>
    <a:lvl8pPr marL="0" marR="0" indent="32004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8pPr>
    <a:lvl9pPr marL="0" marR="0" indent="36576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381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381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3A39E5"/>
        </a:fontRef>
        <a:srgbClr val="3A39E5"/>
      </a:tcTxStyle>
      <a:tcStyle>
        <a:tcBdr>
          <a:left>
            <a:ln w="12700" cap="flat">
              <a:solidFill>
                <a:srgbClr val="525760"/>
              </a:solidFill>
              <a:prstDash val="solid"/>
              <a:miter lim="400000"/>
            </a:ln>
          </a:left>
          <a:right>
            <a:ln w="38100" cap="flat">
              <a:solidFill>
                <a:schemeClr val="accent1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/>
              </a:solidFill>
              <a:prstDash val="solid"/>
              <a:miter lim="400000"/>
            </a:ln>
          </a:top>
          <a:bottom>
            <a:ln w="12700" cap="flat">
              <a:solidFill>
                <a:srgbClr val="525760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25760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5458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45357"/>
              <a:satOff val="2412"/>
              <a:lumOff val="-28753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45A62"/>
              </a:solidFill>
              <a:prstDash val="solid"/>
              <a:miter lim="400000"/>
            </a:ln>
          </a:left>
          <a:right>
            <a:ln w="12700" cap="flat">
              <a:solidFill>
                <a:srgbClr val="545A62"/>
              </a:solidFill>
              <a:prstDash val="solid"/>
              <a:miter lim="400000"/>
            </a:ln>
          </a:right>
          <a:top>
            <a:ln w="12700" cap="flat">
              <a:solidFill>
                <a:srgbClr val="545A62"/>
              </a:solidFill>
              <a:prstDash val="solid"/>
              <a:miter lim="400000"/>
            </a:ln>
          </a:top>
          <a:bottom>
            <a:ln w="12700" cap="flat">
              <a:solidFill>
                <a:srgbClr val="545A62"/>
              </a:solidFill>
              <a:prstDash val="solid"/>
              <a:miter lim="400000"/>
            </a:ln>
          </a:bottom>
          <a:insideH>
            <a:ln w="12700" cap="flat">
              <a:solidFill>
                <a:srgbClr val="545A62"/>
              </a:solidFill>
              <a:prstDash val="solid"/>
              <a:miter lim="400000"/>
            </a:ln>
          </a:insideH>
          <a:insideV>
            <a:ln w="12700" cap="flat">
              <a:solidFill>
                <a:srgbClr val="545A6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9FAFF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38100" cap="flat">
              <a:solidFill>
                <a:srgbClr val="545A62"/>
              </a:solidFill>
              <a:prstDash val="solid"/>
              <a:miter lim="400000"/>
            </a:ln>
          </a:right>
          <a:top>
            <a:ln w="12700" cap="flat">
              <a:solidFill>
                <a:srgbClr val="555A61"/>
              </a:solidFill>
              <a:prstDash val="solid"/>
              <a:miter lim="400000"/>
            </a:ln>
          </a:top>
          <a:bottom>
            <a:ln w="12700" cap="flat">
              <a:solidFill>
                <a:srgbClr val="555A61"/>
              </a:solidFill>
              <a:prstDash val="solid"/>
              <a:miter lim="400000"/>
            </a:ln>
          </a:bottom>
          <a:insideH>
            <a:ln w="12700" cap="flat">
              <a:solidFill>
                <a:srgbClr val="555A61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527787"/>
              <a:satOff val="-26837"/>
              <a:lumOff val="15324"/>
            </a:schemeClr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45A62"/>
              </a:solidFill>
              <a:prstDash val="solid"/>
              <a:miter lim="400000"/>
            </a:ln>
          </a:left>
          <a:right>
            <a:ln w="12700" cap="flat">
              <a:solidFill>
                <a:srgbClr val="545A62"/>
              </a:solidFill>
              <a:prstDash val="solid"/>
              <a:miter lim="400000"/>
            </a:ln>
          </a:right>
          <a:top>
            <a:ln w="38100" cap="flat">
              <a:solidFill>
                <a:srgbClr val="545A62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45A62"/>
              </a:solidFill>
              <a:prstDash val="solid"/>
              <a:miter lim="400000"/>
            </a:ln>
          </a:insideH>
          <a:insideV>
            <a:ln w="12700" cap="flat">
              <a:solidFill>
                <a:srgbClr val="545A6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38100" cap="flat">
              <a:solidFill>
                <a:srgbClr val="545A62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238625"/>
              <a:satOff val="-6134"/>
              <a:lumOff val="8689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6F4E4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381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503731"/>
              <a:lumOff val="7092"/>
            </a:schemeClr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4585E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381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4585E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A8A8A8"/>
              </a:solidFill>
              <a:prstDash val="solid"/>
              <a:miter lim="400000"/>
            </a:ln>
          </a:left>
          <a:right>
            <a:ln w="12700" cap="flat">
              <a:solidFill>
                <a:srgbClr val="A8A8A8"/>
              </a:solidFill>
              <a:prstDash val="solid"/>
              <a:miter lim="400000"/>
            </a:ln>
          </a:right>
          <a:top>
            <a:ln w="12700" cap="flat">
              <a:solidFill>
                <a:srgbClr val="A8A8A8"/>
              </a:solidFill>
              <a:prstDash val="solid"/>
              <a:miter lim="400000"/>
            </a:ln>
          </a:top>
          <a:bottom>
            <a:ln w="12700" cap="flat">
              <a:solidFill>
                <a:srgbClr val="A8A8A8"/>
              </a:solidFill>
              <a:prstDash val="solid"/>
              <a:miter lim="400000"/>
            </a:ln>
          </a:bottom>
          <a:insideH>
            <a:ln w="12700" cap="flat">
              <a:solidFill>
                <a:srgbClr val="A8A8A8"/>
              </a:solidFill>
              <a:prstDash val="solid"/>
              <a:miter lim="400000"/>
            </a:ln>
          </a:insideH>
          <a:insideV>
            <a:ln w="12700" cap="flat">
              <a:solidFill>
                <a:srgbClr val="A8A8A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5666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56667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EBEB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38100" cap="flat">
              <a:solidFill>
                <a:srgbClr val="656667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A8A8A9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线条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3" name="作者和日期"/>
          <p:cNvSpPr txBox="1"/>
          <p:nvPr>
            <p:ph type="body" sz="quarter" idx="21" hasCustomPrompt="1"/>
          </p:nvPr>
        </p:nvSpPr>
        <p:spPr>
          <a:xfrm>
            <a:off x="571500" y="12269258"/>
            <a:ext cx="23235147" cy="555245"/>
          </a:xfrm>
          <a:prstGeom prst="rect">
            <a:avLst/>
          </a:prstGeom>
        </p:spPr>
        <p:txBody>
          <a:bodyPr/>
          <a:lstStyle>
            <a:lvl1pPr defTabSz="759459">
              <a:lnSpc>
                <a:spcPct val="100000"/>
              </a:lnSpc>
              <a:tabLst/>
              <a:defRPr b="1" cap="all" spc="154" sz="2576">
                <a:solidFill>
                  <a:schemeClr val="accent4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14" name="线条"/>
          <p:cNvSpPr/>
          <p:nvPr/>
        </p:nvSpPr>
        <p:spPr>
          <a:xfrm>
            <a:off x="635000" y="9443335"/>
            <a:ext cx="23114000" cy="63502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5" name="演示文稿标题"/>
          <p:cNvSpPr txBox="1"/>
          <p:nvPr>
            <p:ph type="title" hasCustomPrompt="1"/>
          </p:nvPr>
        </p:nvSpPr>
        <p:spPr>
          <a:xfrm>
            <a:off x="571500" y="9525885"/>
            <a:ext cx="23235147" cy="2647065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pc="-300" sz="15000">
                <a:solidFill>
                  <a:srgbClr val="FFFFFF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16" name="正文级别 1…"/>
          <p:cNvSpPr txBox="1"/>
          <p:nvPr>
            <p:ph type="body" sz="quarter" idx="1" hasCustomPrompt="1"/>
          </p:nvPr>
        </p:nvSpPr>
        <p:spPr>
          <a:xfrm>
            <a:off x="571500" y="847716"/>
            <a:ext cx="23235147" cy="2324101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说明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线条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14" name="线条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15" name="正文级别 1…"/>
          <p:cNvSpPr txBox="1"/>
          <p:nvPr>
            <p:ph type="body" sz="half" idx="1" hasCustomPrompt="1"/>
          </p:nvPr>
        </p:nvSpPr>
        <p:spPr>
          <a:xfrm>
            <a:off x="571500" y="3898900"/>
            <a:ext cx="23236826" cy="5499100"/>
          </a:xfrm>
          <a:prstGeom prst="rect">
            <a:avLst/>
          </a:prstGeom>
        </p:spPr>
        <p:txBody>
          <a:bodyPr anchor="ctr"/>
          <a:lstStyle>
            <a:lvl1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显著事实">
    <p:bg>
      <p:bgPr>
        <a:solidFill>
          <a:srgbClr val="C3D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正文级别 1…"/>
          <p:cNvSpPr txBox="1"/>
          <p:nvPr>
            <p:ph type="body" idx="1" hasCustomPrompt="1"/>
          </p:nvPr>
        </p:nvSpPr>
        <p:spPr>
          <a:xfrm>
            <a:off x="634999" y="1346200"/>
            <a:ext cx="23241001" cy="8451368"/>
          </a:xfrm>
          <a:prstGeom prst="rect">
            <a:avLst/>
          </a:prstGeom>
        </p:spPr>
        <p:txBody>
          <a:bodyPr anchor="b"/>
          <a:lstStyle>
            <a:lvl1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1pPr>
            <a:lvl2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2pPr>
            <a:lvl3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3pPr>
            <a:lvl4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4pPr>
            <a:lvl5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4" name="事实信息"/>
          <p:cNvSpPr txBox="1"/>
          <p:nvPr>
            <p:ph type="body" sz="quarter" idx="21" hasCustomPrompt="1"/>
          </p:nvPr>
        </p:nvSpPr>
        <p:spPr>
          <a:xfrm>
            <a:off x="635000" y="9170947"/>
            <a:ext cx="23241000" cy="932816"/>
          </a:xfrm>
          <a:prstGeom prst="rect">
            <a:avLst/>
          </a:prstGeom>
        </p:spPr>
        <p:txBody>
          <a:bodyPr/>
          <a:lstStyle>
            <a:lvl1pPr defTabSz="693419">
              <a:lnSpc>
                <a:spcPct val="80000"/>
              </a:lnSpc>
              <a:tabLst/>
              <a:defRPr spc="-46" sz="4619">
                <a:solidFill>
                  <a:schemeClr val="accent1"/>
                </a:solidFill>
              </a:defRPr>
            </a:lvl1pPr>
          </a:lstStyle>
          <a:p>
            <a:pPr/>
            <a:r>
              <a:t>事实信息</a:t>
            </a:r>
          </a:p>
        </p:txBody>
      </p:sp>
      <p:sp>
        <p:nvSpPr>
          <p:cNvPr id="125" name="线条"/>
          <p:cNvSpPr/>
          <p:nvPr/>
        </p:nvSpPr>
        <p:spPr>
          <a:xfrm>
            <a:off x="635000" y="12192000"/>
            <a:ext cx="23118143" cy="0"/>
          </a:xfrm>
          <a:prstGeom prst="line">
            <a:avLst/>
          </a:prstGeom>
          <a:ln w="381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26" name="线条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引文">
    <p:bg>
      <p:bgPr>
        <a:solidFill>
          <a:srgbClr val="C3D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线条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35" name="线条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36" name="属性"/>
          <p:cNvSpPr txBox="1"/>
          <p:nvPr>
            <p:ph type="body" sz="quarter" idx="21" hasCustomPrompt="1"/>
          </p:nvPr>
        </p:nvSpPr>
        <p:spPr>
          <a:xfrm>
            <a:off x="1148060" y="9247147"/>
            <a:ext cx="22707182" cy="932816"/>
          </a:xfrm>
          <a:prstGeom prst="rect">
            <a:avLst/>
          </a:prstGeom>
        </p:spPr>
        <p:txBody>
          <a:bodyPr anchor="ctr"/>
          <a:lstStyle>
            <a:lvl1pPr defTabSz="693419">
              <a:lnSpc>
                <a:spcPct val="80000"/>
              </a:lnSpc>
              <a:tabLst/>
              <a:defRPr spc="-46" sz="4619">
                <a:solidFill>
                  <a:schemeClr val="accent1"/>
                </a:solidFill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37" name="正文级别 1…"/>
          <p:cNvSpPr txBox="1"/>
          <p:nvPr>
            <p:ph type="body" sz="half" idx="1" hasCustomPrompt="1"/>
          </p:nvPr>
        </p:nvSpPr>
        <p:spPr>
          <a:xfrm>
            <a:off x="515838" y="1325581"/>
            <a:ext cx="23241001" cy="4970080"/>
          </a:xfrm>
          <a:prstGeom prst="rect">
            <a:avLst/>
          </a:prstGeom>
        </p:spPr>
        <p:txBody>
          <a:bodyPr/>
          <a:lstStyle>
            <a:lvl1pPr marL="419100" indent="-4191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marL="419100" indent="381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marL="419100" indent="4953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marL="419100" indent="9525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marL="419100" indent="14097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 - 3 联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图像"/>
          <p:cNvSpPr/>
          <p:nvPr>
            <p:ph type="pic" sz="half" idx="21"/>
          </p:nvPr>
        </p:nvSpPr>
        <p:spPr>
          <a:xfrm>
            <a:off x="12192000" y="-1003300"/>
            <a:ext cx="11557000" cy="76792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图像"/>
          <p:cNvSpPr/>
          <p:nvPr>
            <p:ph type="pic" sz="half" idx="22"/>
          </p:nvPr>
        </p:nvSpPr>
        <p:spPr>
          <a:xfrm>
            <a:off x="12192000" y="5397500"/>
            <a:ext cx="11557000" cy="7749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图像"/>
          <p:cNvSpPr/>
          <p:nvPr>
            <p:ph type="pic" idx="23"/>
          </p:nvPr>
        </p:nvSpPr>
        <p:spPr>
          <a:xfrm>
            <a:off x="571500" y="-698500"/>
            <a:ext cx="11684000" cy="144264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1054398042_3378x2084.jpg"/>
          <p:cNvSpPr/>
          <p:nvPr>
            <p:ph type="pic" idx="21"/>
          </p:nvPr>
        </p:nvSpPr>
        <p:spPr>
          <a:xfrm>
            <a:off x="0" y="-2984500"/>
            <a:ext cx="28333700" cy="17479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空白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1054398042_3378x2084.jpg"/>
          <p:cNvSpPr/>
          <p:nvPr>
            <p:ph type="pic" idx="21"/>
          </p:nvPr>
        </p:nvSpPr>
        <p:spPr>
          <a:xfrm>
            <a:off x="0" y="-3898900"/>
            <a:ext cx="28587700" cy="176366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" name="作者和日期"/>
          <p:cNvSpPr txBox="1"/>
          <p:nvPr>
            <p:ph type="body" sz="quarter" idx="22" hasCustomPrompt="1"/>
          </p:nvPr>
        </p:nvSpPr>
        <p:spPr>
          <a:xfrm>
            <a:off x="571500" y="12269258"/>
            <a:ext cx="23241000" cy="555245"/>
          </a:xfrm>
          <a:prstGeom prst="rect">
            <a:avLst/>
          </a:prstGeom>
        </p:spPr>
        <p:txBody>
          <a:bodyPr/>
          <a:lstStyle>
            <a:lvl1pPr defTabSz="759459">
              <a:lnSpc>
                <a:spcPct val="100000"/>
              </a:lnSpc>
              <a:tabLst/>
              <a:defRPr b="1" cap="all" spc="154" sz="257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26" name="正文级别 1…"/>
          <p:cNvSpPr txBox="1"/>
          <p:nvPr>
            <p:ph type="body" sz="quarter" idx="1" hasCustomPrompt="1"/>
          </p:nvPr>
        </p:nvSpPr>
        <p:spPr>
          <a:xfrm>
            <a:off x="571500" y="853952"/>
            <a:ext cx="23241000" cy="2321049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7" name="线条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28" name="线条"/>
          <p:cNvSpPr/>
          <p:nvPr/>
        </p:nvSpPr>
        <p:spPr>
          <a:xfrm>
            <a:off x="635000" y="9443335"/>
            <a:ext cx="23114000" cy="63502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29" name="演示文稿标题"/>
          <p:cNvSpPr txBox="1"/>
          <p:nvPr>
            <p:ph type="title" hasCustomPrompt="1"/>
          </p:nvPr>
        </p:nvSpPr>
        <p:spPr>
          <a:xfrm>
            <a:off x="571500" y="9525000"/>
            <a:ext cx="23241000" cy="2641600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pc="-300" sz="15000">
                <a:solidFill>
                  <a:srgbClr val="FFFFFF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3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与照片（备选）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520524404_2582x1617.jpg"/>
          <p:cNvSpPr/>
          <p:nvPr>
            <p:ph type="pic" idx="21"/>
          </p:nvPr>
        </p:nvSpPr>
        <p:spPr>
          <a:xfrm>
            <a:off x="9626600" y="-1"/>
            <a:ext cx="21901492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8" name="线条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39" name="线条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40" name="作者和日期"/>
          <p:cNvSpPr txBox="1"/>
          <p:nvPr>
            <p:ph type="body" sz="quarter" idx="22" hasCustomPrompt="1"/>
          </p:nvPr>
        </p:nvSpPr>
        <p:spPr>
          <a:xfrm>
            <a:off x="571500" y="12269258"/>
            <a:ext cx="11049000" cy="555245"/>
          </a:xfrm>
          <a:prstGeom prst="rect">
            <a:avLst/>
          </a:prstGeom>
        </p:spPr>
        <p:txBody>
          <a:bodyPr/>
          <a:lstStyle>
            <a:lvl1pPr defTabSz="759459">
              <a:lnSpc>
                <a:spcPct val="100000"/>
              </a:lnSpc>
              <a:tabLst/>
              <a:defRPr b="1" cap="all" spc="154" sz="2576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41" name="幻灯片标题"/>
          <p:cNvSpPr txBox="1"/>
          <p:nvPr>
            <p:ph type="title" hasCustomPrompt="1"/>
          </p:nvPr>
        </p:nvSpPr>
        <p:spPr>
          <a:xfrm>
            <a:off x="571500" y="4770137"/>
            <a:ext cx="11049000" cy="7036978"/>
          </a:xfrm>
          <a:prstGeom prst="rect">
            <a:avLst/>
          </a:prstGeom>
        </p:spPr>
        <p:txBody>
          <a:bodyPr/>
          <a:lstStyle>
            <a:lvl1pPr>
              <a:defRPr spc="-300" sz="15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与项目符号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线条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50" name="线条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51" name="作者和日期"/>
          <p:cNvSpPr txBox="1"/>
          <p:nvPr>
            <p:ph type="body" sz="quarter" idx="21" hasCustomPrompt="1"/>
          </p:nvPr>
        </p:nvSpPr>
        <p:spPr>
          <a:xfrm>
            <a:off x="571500" y="12269258"/>
            <a:ext cx="23241000" cy="555245"/>
          </a:xfrm>
          <a:prstGeom prst="rect">
            <a:avLst/>
          </a:prstGeom>
        </p:spPr>
        <p:txBody>
          <a:bodyPr/>
          <a:lstStyle>
            <a:lvl1pPr defTabSz="759459">
              <a:lnSpc>
                <a:spcPct val="100000"/>
              </a:lnSpc>
              <a:tabLst/>
              <a:defRPr b="1" cap="all" spc="154" sz="2576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52" name="正文级别 1…"/>
          <p:cNvSpPr txBox="1"/>
          <p:nvPr>
            <p:ph type="body" idx="1" hasCustomPrompt="1"/>
          </p:nvPr>
        </p:nvSpPr>
        <p:spPr>
          <a:xfrm>
            <a:off x="571500" y="3904441"/>
            <a:ext cx="23241000" cy="76970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标题"/>
          <p:cNvSpPr txBox="1"/>
          <p:nvPr>
            <p:ph type="title" hasCustomPrompt="1"/>
          </p:nvPr>
        </p:nvSpPr>
        <p:spPr>
          <a:xfrm>
            <a:off x="571500" y="652482"/>
            <a:ext cx="23241000" cy="1951018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pc="-239" sz="12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54" name="幻灯片编号"/>
          <p:cNvSpPr txBox="1"/>
          <p:nvPr>
            <p:ph type="sldNum" sz="quarter" idx="2"/>
          </p:nvPr>
        </p:nvSpPr>
        <p:spPr>
          <a:xfrm>
            <a:off x="23436122" y="12268199"/>
            <a:ext cx="371756" cy="5552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项目符号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线条"/>
          <p:cNvSpPr/>
          <p:nvPr/>
        </p:nvSpPr>
        <p:spPr>
          <a:xfrm>
            <a:off x="635000" y="12192000"/>
            <a:ext cx="23118143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62" name="线条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63" name="正文级别 1…"/>
          <p:cNvSpPr txBox="1"/>
          <p:nvPr>
            <p:ph type="body" idx="1" hasCustomPrompt="1"/>
          </p:nvPr>
        </p:nvSpPr>
        <p:spPr>
          <a:xfrm>
            <a:off x="571500" y="3898900"/>
            <a:ext cx="23241000" cy="7696200"/>
          </a:xfrm>
          <a:prstGeom prst="rect">
            <a:avLst/>
          </a:prstGeom>
        </p:spPr>
        <p:txBody>
          <a:bodyPr numCol="2" spcCol="1162050"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、项目符号与照片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幻灯片副标题"/>
          <p:cNvSpPr txBox="1"/>
          <p:nvPr>
            <p:ph type="body" sz="quarter" idx="21" hasCustomPrompt="1"/>
          </p:nvPr>
        </p:nvSpPr>
        <p:spPr>
          <a:xfrm>
            <a:off x="13157200" y="1852248"/>
            <a:ext cx="10256838" cy="1310641"/>
          </a:xfrm>
          <a:prstGeom prst="rect">
            <a:avLst/>
          </a:prstGeom>
        </p:spPr>
        <p:txBody>
          <a:bodyPr anchor="ctr"/>
          <a:lstStyle>
            <a:lvl1pPr defTabSz="701675">
              <a:lnSpc>
                <a:spcPct val="80000"/>
              </a:lnSpc>
              <a:tabLst/>
              <a:defRPr spc="-68" sz="6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72" name="683033896_1440x1778.jpg"/>
          <p:cNvSpPr/>
          <p:nvPr>
            <p:ph type="pic" idx="22"/>
          </p:nvPr>
        </p:nvSpPr>
        <p:spPr>
          <a:xfrm>
            <a:off x="0" y="-671784"/>
            <a:ext cx="12196747" cy="150595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" name="线条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74" name="线条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75" name="幻灯片标题"/>
          <p:cNvSpPr txBox="1"/>
          <p:nvPr>
            <p:ph type="title" hasCustomPrompt="1"/>
          </p:nvPr>
        </p:nvSpPr>
        <p:spPr>
          <a:xfrm>
            <a:off x="13157200" y="864810"/>
            <a:ext cx="10256838" cy="1308101"/>
          </a:xfrm>
          <a:prstGeom prst="rect">
            <a:avLst/>
          </a:prstGeom>
        </p:spPr>
        <p:txBody>
          <a:bodyPr anchor="b"/>
          <a:lstStyle>
            <a:lvl1pPr>
              <a:defRPr spc="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幻灯片标题 </a:t>
            </a:r>
          </a:p>
        </p:txBody>
      </p:sp>
      <p:sp>
        <p:nvSpPr>
          <p:cNvPr id="76" name="正文级别 1…"/>
          <p:cNvSpPr txBox="1"/>
          <p:nvPr>
            <p:ph type="body" sz="half" idx="1" hasCustomPrompt="1"/>
          </p:nvPr>
        </p:nvSpPr>
        <p:spPr>
          <a:xfrm>
            <a:off x="13157200" y="3904441"/>
            <a:ext cx="10256838" cy="73033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节">
    <p:bg>
      <p:bgPr>
        <a:solidFill>
          <a:schemeClr val="accent3">
            <a:hueOff val="513816"/>
            <a:satOff val="9467"/>
            <a:lumOff val="1748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线条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85" name="线条"/>
          <p:cNvSpPr/>
          <p:nvPr/>
        </p:nvSpPr>
        <p:spPr>
          <a:xfrm>
            <a:off x="635000" y="9443335"/>
            <a:ext cx="23114000" cy="1"/>
          </a:xfrm>
          <a:prstGeom prst="line">
            <a:avLst/>
          </a:prstGeom>
          <a:ln w="1143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86" name="章节标题"/>
          <p:cNvSpPr txBox="1"/>
          <p:nvPr>
            <p:ph type="title" hasCustomPrompt="1"/>
          </p:nvPr>
        </p:nvSpPr>
        <p:spPr>
          <a:xfrm>
            <a:off x="571500" y="9530979"/>
            <a:ext cx="23241000" cy="20193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spc="-300" sz="15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8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仅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线条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95" name="线条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96" name="幻灯片标题"/>
          <p:cNvSpPr txBox="1"/>
          <p:nvPr>
            <p:ph type="title" hasCustomPrompt="1"/>
          </p:nvPr>
        </p:nvSpPr>
        <p:spPr>
          <a:xfrm>
            <a:off x="571500" y="715982"/>
            <a:ext cx="23241000" cy="1951018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pc="-239" sz="12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幻灯片标题 </a:t>
            </a:r>
          </a:p>
        </p:txBody>
      </p:sp>
      <p:sp>
        <p:nvSpPr>
          <p:cNvPr id="9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议程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105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>
            <a:hueOff val="-42304"/>
            <a:satOff val="23749"/>
            <a:lumOff val="-4574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议程标题"/>
          <p:cNvSpPr txBox="1"/>
          <p:nvPr>
            <p:ph type="title" hasCustomPrompt="1"/>
          </p:nvPr>
        </p:nvSpPr>
        <p:spPr>
          <a:xfrm>
            <a:off x="575641" y="881082"/>
            <a:ext cx="23241001" cy="1951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议程标题</a:t>
            </a:r>
          </a:p>
        </p:txBody>
      </p:sp>
      <p:sp>
        <p:nvSpPr>
          <p:cNvPr id="3" name="线条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4" name="正文级别 1…"/>
          <p:cNvSpPr txBox="1"/>
          <p:nvPr>
            <p:ph type="body" idx="1" hasCustomPrompt="1"/>
          </p:nvPr>
        </p:nvSpPr>
        <p:spPr>
          <a:xfrm>
            <a:off x="575641" y="3276600"/>
            <a:ext cx="23241001" cy="9870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" name="幻灯片编号"/>
          <p:cNvSpPr txBox="1"/>
          <p:nvPr>
            <p:ph type="sldNum" sz="quarter" idx="2"/>
          </p:nvPr>
        </p:nvSpPr>
        <p:spPr>
          <a:xfrm>
            <a:off x="23431499" y="12268199"/>
            <a:ext cx="371756" cy="5552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825500">
              <a:spcBef>
                <a:spcPts val="0"/>
              </a:spcBef>
              <a:tabLst/>
              <a:defRPr spc="28" sz="28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1pPr>
      <a:lvl2pPr marL="0" marR="0" indent="457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2pPr>
      <a:lvl3pPr marL="0" marR="0" indent="914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3pPr>
      <a:lvl4pPr marL="0" marR="0" indent="1371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4pPr>
      <a:lvl5pPr marL="0" marR="0" indent="1828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5pPr>
      <a:lvl6pPr marL="0" marR="0" indent="22860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6pPr>
      <a:lvl7pPr marL="0" marR="0" indent="2743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7pPr>
      <a:lvl8pPr marL="0" marR="0" indent="3200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8pPr>
      <a:lvl9pPr marL="0" marR="0" indent="3657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9pPr>
    </p:titleStyle>
    <p:bodyStyle>
      <a:lvl1pPr marL="0" marR="0" indent="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1pPr>
      <a:lvl2pPr marL="0" marR="0" indent="4572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2pPr>
      <a:lvl3pPr marL="0" marR="0" indent="9144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3pPr>
      <a:lvl4pPr marL="0" marR="0" indent="13716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4pPr>
      <a:lvl5pPr marL="0" marR="0" indent="18288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5pPr>
      <a:lvl6pPr marL="0" marR="0" indent="22860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6pPr>
      <a:lvl7pPr marL="0" marR="0" indent="27432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7pPr>
      <a:lvl8pPr marL="0" marR="0" indent="32004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8pPr>
      <a:lvl9pPr marL="0" marR="0" indent="36576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1pPr>
      <a:lvl2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2pPr>
      <a:lvl3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3pPr>
      <a:lvl4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4pPr>
      <a:lvl5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5pPr>
      <a:lvl6pPr marL="0" marR="0" indent="2286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6pPr>
      <a:lvl7pPr marL="0" marR="0" indent="2743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7pPr>
      <a:lvl8pPr marL="0" marR="0" indent="3200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8pPr>
      <a:lvl9pPr marL="0" marR="0" indent="3657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Yu Zepeng      2020/9/17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pc="168" sz="2800"/>
            </a:lvl1pPr>
          </a:lstStyle>
          <a:p>
            <a:pPr/>
            <a:r>
              <a:t>Yu Zepeng      2020/9/17</a:t>
            </a:r>
          </a:p>
        </p:txBody>
      </p:sp>
      <p:sp>
        <p:nvSpPr>
          <p:cNvPr id="173" name="Digital image process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Digital image processing</a:t>
            </a:r>
          </a:p>
        </p:txBody>
      </p:sp>
      <p:sp>
        <p:nvSpPr>
          <p:cNvPr id="174" name="演示文稿副标题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D05E47A7-7753-4145-B8B6-3FD067BFB464.png" descr="D05E47A7-7753-4145-B8B6-3FD067BFB464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6981" t="0" r="6981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作者和日期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function MyEdges(y)…"/>
          <p:cNvSpPr txBox="1"/>
          <p:nvPr>
            <p:ph type="body" idx="1"/>
          </p:nvPr>
        </p:nvSpPr>
        <p:spPr>
          <a:xfrm>
            <a:off x="571500" y="2596834"/>
            <a:ext cx="23241000" cy="9004616"/>
          </a:xfrm>
          <a:prstGeom prst="rect">
            <a:avLst/>
          </a:prstGeom>
        </p:spPr>
        <p:txBody>
          <a:bodyPr/>
          <a:lstStyle/>
          <a:p>
            <a:pPr marL="0" indent="0" defTabSz="660400">
              <a:spcBef>
                <a:spcPts val="2800"/>
              </a:spcBef>
              <a:buClrTx/>
              <a:buSzTx/>
              <a:buNone/>
              <a:defRPr spc="-33" sz="3360"/>
            </a:pPr>
            <a:r>
              <a:rPr>
                <a:solidFill>
                  <a:srgbClr val="0433FF"/>
                </a:solidFill>
              </a:rPr>
              <a:t>function</a:t>
            </a:r>
            <a:r>
              <a:t> MyEdges(y)</a:t>
            </a:r>
            <a:endParaRPr spc="-9" sz="960"/>
          </a:p>
          <a:p>
            <a:pPr marL="0" indent="0" defTabSz="660400">
              <a:spcBef>
                <a:spcPts val="2800"/>
              </a:spcBef>
              <a:buClrTx/>
              <a:buSzTx/>
              <a:buNone/>
              <a:defRPr spc="-33" sz="3360"/>
            </a:pPr>
            <a:r>
              <a:t>    edge_s = edge(y,</a:t>
            </a:r>
            <a:r>
              <a:rPr>
                <a:solidFill>
                  <a:srgbClr val="B245F3"/>
                </a:solidFill>
              </a:rPr>
              <a:t>'sobel'</a:t>
            </a:r>
            <a:r>
              <a:t>);</a:t>
            </a:r>
            <a:endParaRPr spc="-9" sz="960"/>
          </a:p>
          <a:p>
            <a:pPr marL="0" indent="0" defTabSz="660400">
              <a:spcBef>
                <a:spcPts val="2800"/>
              </a:spcBef>
              <a:buClrTx/>
              <a:buSzTx/>
              <a:buNone/>
              <a:defRPr spc="-33" sz="3360"/>
            </a:pPr>
            <a:r>
              <a:t>    edge_r = edge(y,</a:t>
            </a:r>
            <a:r>
              <a:rPr>
                <a:solidFill>
                  <a:srgbClr val="B245F3"/>
                </a:solidFill>
              </a:rPr>
              <a:t>'roberts'</a:t>
            </a:r>
            <a:r>
              <a:t>);</a:t>
            </a:r>
            <a:endParaRPr spc="-9" sz="960"/>
          </a:p>
          <a:p>
            <a:pPr marL="0" indent="0" defTabSz="660400">
              <a:spcBef>
                <a:spcPts val="2800"/>
              </a:spcBef>
              <a:buClrTx/>
              <a:buSzTx/>
              <a:buNone/>
              <a:defRPr spc="-33" sz="3360"/>
            </a:pPr>
            <a:r>
              <a:t>    edge_p = edge(y,</a:t>
            </a:r>
            <a:r>
              <a:rPr>
                <a:solidFill>
                  <a:srgbClr val="B245F3"/>
                </a:solidFill>
              </a:rPr>
              <a:t>'prewitt'</a:t>
            </a:r>
            <a:r>
              <a:t>);</a:t>
            </a:r>
            <a:endParaRPr spc="-9" sz="960"/>
          </a:p>
          <a:p>
            <a:pPr marL="0" indent="0" defTabSz="660400">
              <a:spcBef>
                <a:spcPts val="2800"/>
              </a:spcBef>
              <a:buClrTx/>
              <a:buSzTx/>
              <a:buNone/>
              <a:defRPr spc="-33" sz="3360"/>
            </a:pPr>
            <a:r>
              <a:t>    edge_c = edge(y,</a:t>
            </a:r>
            <a:r>
              <a:rPr>
                <a:solidFill>
                  <a:srgbClr val="B245F3"/>
                </a:solidFill>
              </a:rPr>
              <a:t>'canny'</a:t>
            </a:r>
            <a:r>
              <a:t>);</a:t>
            </a:r>
            <a:endParaRPr spc="-9" sz="960"/>
          </a:p>
          <a:p>
            <a:pPr marL="0" indent="0" defTabSz="660400">
              <a:spcBef>
                <a:spcPts val="2800"/>
              </a:spcBef>
              <a:buClrTx/>
              <a:buSzTx/>
              <a:buNone/>
              <a:defRPr spc="-33" sz="3360"/>
            </a:pPr>
            <a:r>
              <a:t>    figure();</a:t>
            </a:r>
            <a:endParaRPr spc="-9" sz="960"/>
          </a:p>
          <a:p>
            <a:pPr marL="0" indent="0" defTabSz="660400">
              <a:spcBef>
                <a:spcPts val="2800"/>
              </a:spcBef>
              <a:buClrTx/>
              <a:buSzTx/>
              <a:buNone/>
              <a:defRPr spc="-33" sz="3360"/>
            </a:pPr>
            <a:r>
              <a:t>    subplot(2,2,1);imshow(edge_s);title(</a:t>
            </a:r>
            <a:r>
              <a:rPr>
                <a:solidFill>
                  <a:srgbClr val="B245F3"/>
                </a:solidFill>
              </a:rPr>
              <a:t>'Sodel'</a:t>
            </a:r>
            <a:r>
              <a:t>);</a:t>
            </a:r>
            <a:endParaRPr spc="-9" sz="960"/>
          </a:p>
          <a:p>
            <a:pPr marL="0" indent="0" defTabSz="660400">
              <a:spcBef>
                <a:spcPts val="2800"/>
              </a:spcBef>
              <a:buClrTx/>
              <a:buSzTx/>
              <a:buNone/>
              <a:defRPr spc="-33" sz="3360"/>
            </a:pPr>
            <a:r>
              <a:t>    subplot(2,2,2);imshow(edge_r);title(</a:t>
            </a:r>
            <a:r>
              <a:rPr>
                <a:solidFill>
                  <a:srgbClr val="B245F3"/>
                </a:solidFill>
              </a:rPr>
              <a:t>'Roberts'</a:t>
            </a:r>
            <a:r>
              <a:t>);</a:t>
            </a:r>
            <a:endParaRPr spc="-9" sz="960"/>
          </a:p>
          <a:p>
            <a:pPr marL="0" indent="0" defTabSz="660400">
              <a:spcBef>
                <a:spcPts val="2800"/>
              </a:spcBef>
              <a:buClrTx/>
              <a:buSzTx/>
              <a:buNone/>
              <a:defRPr spc="-33" sz="3360"/>
            </a:pPr>
            <a:r>
              <a:t>    subplot(2,2,3);imshow(edge_p);title(</a:t>
            </a:r>
            <a:r>
              <a:rPr>
                <a:solidFill>
                  <a:srgbClr val="B245F3"/>
                </a:solidFill>
              </a:rPr>
              <a:t>'Prewitt'</a:t>
            </a:r>
            <a:r>
              <a:t>);</a:t>
            </a:r>
            <a:endParaRPr spc="-9" sz="960"/>
          </a:p>
          <a:p>
            <a:pPr marL="0" indent="0" defTabSz="660400">
              <a:spcBef>
                <a:spcPts val="2800"/>
              </a:spcBef>
              <a:buClrTx/>
              <a:buSzTx/>
              <a:buNone/>
              <a:defRPr spc="-33" sz="3360"/>
            </a:pPr>
            <a:r>
              <a:t>    subplot(2,2,4);imshow(edge_c);title(</a:t>
            </a:r>
            <a:r>
              <a:rPr>
                <a:solidFill>
                  <a:srgbClr val="B245F3"/>
                </a:solidFill>
              </a:rPr>
              <a:t>'Canny'</a:t>
            </a:r>
            <a:r>
              <a:t>);</a:t>
            </a:r>
            <a:endParaRPr spc="-9" sz="960"/>
          </a:p>
          <a:p>
            <a:pPr marL="0" indent="0" defTabSz="660400">
              <a:spcBef>
                <a:spcPts val="2800"/>
              </a:spcBef>
              <a:buClrTx/>
              <a:buSzTx/>
              <a:buNone/>
              <a:defRPr spc="-33" sz="3360"/>
            </a:pPr>
            <a:r>
              <a:t>end</a:t>
            </a:r>
            <a:endParaRPr spc="-9" sz="960"/>
          </a:p>
        </p:txBody>
      </p:sp>
      <p:sp>
        <p:nvSpPr>
          <p:cNvPr id="219" name="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s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</a:t>
            </a:r>
          </a:p>
        </p:txBody>
      </p:sp>
      <p:pic>
        <p:nvPicPr>
          <p:cNvPr id="222" name="E6CC0C5F-93B1-4956-863F-A45A796DEBC7.png" descr="E6CC0C5F-93B1-4956-863F-A45A796DEBC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515" y="2595053"/>
            <a:ext cx="10714065" cy="9534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22723247-A1AB-4C63-8C22-6418B32ECD86.png" descr="22723247-A1AB-4C63-8C22-6418B32ECD8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92768" y="2504058"/>
            <a:ext cx="10807986" cy="9534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作者和日期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%Value for Threshold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t>%Value for Thresholding</a:t>
            </a:r>
            <a:endParaRPr spc="-12" sz="1200"/>
          </a:p>
          <a:p>
            <a:pPr marL="0" indent="0">
              <a:buClrTx/>
              <a:buSzTx/>
              <a:buNone/>
            </a:pPr>
            <a:r>
              <a:t>T_Low = 0.095;</a:t>
            </a:r>
            <a:endParaRPr spc="-12" sz="1200"/>
          </a:p>
          <a:p>
            <a:pPr marL="0" indent="0">
              <a:buClrTx/>
              <a:buSzTx/>
              <a:buNone/>
            </a:pPr>
            <a:r>
              <a:t>T_High = 0.1;</a:t>
            </a:r>
            <a:endParaRPr spc="-12" sz="1200"/>
          </a:p>
        </p:txBody>
      </p:sp>
      <p:sp>
        <p:nvSpPr>
          <p:cNvPr id="227" name="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s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</a:t>
            </a:r>
          </a:p>
        </p:txBody>
      </p:sp>
      <p:pic>
        <p:nvPicPr>
          <p:cNvPr id="23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042" y="2899612"/>
            <a:ext cx="8535345" cy="9040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截屏2020-09-17 09.16.10.png" descr="截屏2020-09-17 09.16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43262" y="2868002"/>
            <a:ext cx="8535345" cy="9072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作者和日期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%Value for Thresholding…"/>
          <p:cNvSpPr txBox="1"/>
          <p:nvPr>
            <p:ph type="body" idx="1"/>
          </p:nvPr>
        </p:nvSpPr>
        <p:spPr>
          <a:xfrm>
            <a:off x="571500" y="3053479"/>
            <a:ext cx="23241000" cy="8547971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t>%Value for Thresholding</a:t>
            </a:r>
            <a:endParaRPr spc="-12" sz="1200"/>
          </a:p>
          <a:p>
            <a:pPr marL="0" indent="0">
              <a:buClrTx/>
              <a:buSzTx/>
              <a:buNone/>
            </a:pPr>
            <a:r>
              <a:t>T_Low = 0.09;</a:t>
            </a:r>
            <a:endParaRPr spc="-12" sz="1200"/>
          </a:p>
          <a:p>
            <a:pPr marL="0" indent="0">
              <a:buClrTx/>
              <a:buSzTx/>
              <a:buNone/>
            </a:pPr>
            <a:r>
              <a:t>T_High = 0.3;</a:t>
            </a:r>
          </a:p>
        </p:txBody>
      </p:sp>
      <p:sp>
        <p:nvSpPr>
          <p:cNvPr id="235" name="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作者和日期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8" name="The image in the 8 is clearer than the image in the 7, because the line in the 8 is thinner. We can see more detail in the 8."/>
          <p:cNvSpPr txBox="1"/>
          <p:nvPr>
            <p:ph type="body" idx="1"/>
          </p:nvPr>
        </p:nvSpPr>
        <p:spPr>
          <a:xfrm>
            <a:off x="571500" y="2262014"/>
            <a:ext cx="23241000" cy="9191972"/>
          </a:xfrm>
          <a:prstGeom prst="rect">
            <a:avLst/>
          </a:prstGeom>
        </p:spPr>
        <p:txBody>
          <a:bodyPr/>
          <a:lstStyle>
            <a:lvl1pPr marL="0" indent="0" defTabSz="478790">
              <a:spcBef>
                <a:spcPts val="2000"/>
              </a:spcBef>
              <a:buClrTx/>
              <a:buSzTx/>
              <a:buNone/>
              <a:defRPr spc="-24" sz="2435"/>
            </a:lvl1pPr>
          </a:lstStyle>
          <a:p>
            <a:pPr/>
            <a:r>
              <a:t>The image in the 8 is clearer than the image in the 7, because the line in the 8 is thinner. We can see more detail in the 8.</a:t>
            </a:r>
          </a:p>
        </p:txBody>
      </p:sp>
      <p:pic>
        <p:nvPicPr>
          <p:cNvPr id="23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0" y="2262014"/>
            <a:ext cx="8406642" cy="8699279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Result &amp; 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 &amp; 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作者和日期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3" name="I = imread('images/building.jpg');…"/>
          <p:cNvSpPr txBox="1"/>
          <p:nvPr>
            <p:ph type="body" idx="1"/>
          </p:nvPr>
        </p:nvSpPr>
        <p:spPr>
          <a:xfrm>
            <a:off x="382109" y="2555406"/>
            <a:ext cx="23241001" cy="8998697"/>
          </a:xfrm>
          <a:prstGeom prst="rect">
            <a:avLst/>
          </a:prstGeom>
        </p:spPr>
        <p:txBody>
          <a:bodyPr/>
          <a:lstStyle/>
          <a:p>
            <a:pPr marL="0" indent="0" defTabSz="429259">
              <a:spcBef>
                <a:spcPts val="1800"/>
              </a:spcBef>
              <a:buClrTx/>
              <a:buSzTx/>
              <a:buNone/>
              <a:defRPr spc="-21" sz="2184"/>
            </a:pPr>
            <a:r>
              <a:t>I = imread(</a:t>
            </a:r>
            <a:r>
              <a:t>'images/building.jpg'</a:t>
            </a:r>
            <a:r>
              <a:t>);</a:t>
            </a:r>
            <a:endParaRPr spc="-6" sz="624"/>
          </a:p>
          <a:p>
            <a:pPr marL="0" indent="0" defTabSz="429259">
              <a:spcBef>
                <a:spcPts val="1800"/>
              </a:spcBef>
              <a:buClrTx/>
              <a:buSzTx/>
              <a:buNone/>
              <a:defRPr spc="-21" sz="2184"/>
            </a:pPr>
            <a:r>
              <a:t>I = rgb2gray(I);</a:t>
            </a:r>
            <a:endParaRPr spc="-6" sz="624"/>
          </a:p>
          <a:p>
            <a:pPr marL="0" indent="0" defTabSz="429259">
              <a:spcBef>
                <a:spcPts val="1800"/>
              </a:spcBef>
              <a:buClrTx/>
              <a:buSzTx/>
              <a:buNone/>
              <a:defRPr spc="-21" sz="2184"/>
            </a:pPr>
            <a:r>
              <a:t>rotI = imrotate(I,0,</a:t>
            </a:r>
            <a:r>
              <a:rPr>
                <a:solidFill>
                  <a:srgbClr val="B245F3"/>
                </a:solidFill>
              </a:rPr>
              <a:t>'crop'</a:t>
            </a:r>
            <a:r>
              <a:t>);</a:t>
            </a:r>
            <a:endParaRPr spc="-6" sz="624"/>
          </a:p>
          <a:p>
            <a:pPr marL="0" indent="0" defTabSz="429259">
              <a:spcBef>
                <a:spcPts val="1800"/>
              </a:spcBef>
              <a:buClrTx/>
              <a:buSzTx/>
              <a:buNone/>
              <a:defRPr spc="-21" sz="2184"/>
            </a:pPr>
            <a:r>
              <a:t>subplot </a:t>
            </a:r>
            <a:r>
              <a:rPr>
                <a:solidFill>
                  <a:srgbClr val="B245F3"/>
                </a:solidFill>
              </a:rPr>
              <a:t>221</a:t>
            </a:r>
            <a:endParaRPr spc="-6" sz="624"/>
          </a:p>
          <a:p>
            <a:pPr marL="0" indent="0" defTabSz="429259">
              <a:spcBef>
                <a:spcPts val="1800"/>
              </a:spcBef>
              <a:buClrTx/>
              <a:buSzTx/>
              <a:buNone/>
              <a:defRPr spc="-21" sz="2184"/>
            </a:pPr>
            <a:r>
              <a:t>fig1 = imshow(rotI);</a:t>
            </a:r>
            <a:endParaRPr spc="-6" sz="624"/>
          </a:p>
          <a:p>
            <a:pPr marL="0" indent="0" defTabSz="429259">
              <a:spcBef>
                <a:spcPts val="1800"/>
              </a:spcBef>
              <a:buClrTx/>
              <a:buSzTx/>
              <a:buNone/>
              <a:defRPr spc="-21" sz="2184"/>
            </a:pPr>
            <a:r>
              <a:t>BW = edge(rotI,</a:t>
            </a:r>
            <a:r>
              <a:rPr>
                <a:solidFill>
                  <a:srgbClr val="B245F3"/>
                </a:solidFill>
              </a:rPr>
              <a:t>'canny'</a:t>
            </a:r>
            <a:r>
              <a:t>);</a:t>
            </a:r>
            <a:endParaRPr spc="-6" sz="624"/>
          </a:p>
          <a:p>
            <a:pPr marL="0" indent="0" defTabSz="429259">
              <a:spcBef>
                <a:spcPts val="1800"/>
              </a:spcBef>
              <a:buClrTx/>
              <a:buSzTx/>
              <a:buNone/>
              <a:defRPr spc="-21" sz="2184"/>
            </a:pPr>
            <a:r>
              <a:t>title(‘original image</a:t>
            </a:r>
            <a:r>
              <a:t>'</a:t>
            </a:r>
            <a:r>
              <a:t>);</a:t>
            </a:r>
            <a:endParaRPr spc="-6" sz="624"/>
          </a:p>
          <a:p>
            <a:pPr marL="0" indent="0" defTabSz="429259">
              <a:spcBef>
                <a:spcPts val="1800"/>
              </a:spcBef>
              <a:buClrTx/>
              <a:buSzTx/>
              <a:buNone/>
              <a:defRPr spc="-21" sz="2184"/>
            </a:pPr>
            <a:r>
              <a:t>subplot </a:t>
            </a:r>
            <a:r>
              <a:rPr>
                <a:solidFill>
                  <a:srgbClr val="B245F3"/>
                </a:solidFill>
              </a:rPr>
              <a:t>222</a:t>
            </a:r>
            <a:endParaRPr spc="-6" sz="624"/>
          </a:p>
          <a:p>
            <a:pPr marL="0" indent="0" defTabSz="429259">
              <a:spcBef>
                <a:spcPts val="1800"/>
              </a:spcBef>
              <a:buClrTx/>
              <a:buSzTx/>
              <a:buNone/>
              <a:defRPr spc="-21" sz="2184"/>
            </a:pPr>
            <a:r>
              <a:t>imshow(BW);</a:t>
            </a:r>
            <a:endParaRPr spc="-6" sz="624"/>
          </a:p>
          <a:p>
            <a:pPr marL="0" indent="0" defTabSz="429259">
              <a:spcBef>
                <a:spcPts val="1800"/>
              </a:spcBef>
              <a:buClrTx/>
              <a:buSzTx/>
              <a:buNone/>
              <a:defRPr spc="-21" sz="2184"/>
            </a:pPr>
            <a:r>
              <a:t>[H,theta,rho] = hough(BW);</a:t>
            </a:r>
            <a:endParaRPr spc="-6" sz="624"/>
          </a:p>
          <a:p>
            <a:pPr marL="0" indent="0" defTabSz="429259">
              <a:spcBef>
                <a:spcPts val="1800"/>
              </a:spcBef>
              <a:buClrTx/>
              <a:buSzTx/>
              <a:buNone/>
              <a:defRPr spc="-21" sz="2184"/>
            </a:pPr>
            <a:r>
              <a:t>title(</a:t>
            </a:r>
            <a:r>
              <a:t>‘edge detect'</a:t>
            </a:r>
            <a:r>
              <a:t>);</a:t>
            </a:r>
            <a:endParaRPr spc="-6" sz="624"/>
          </a:p>
          <a:p>
            <a:pPr marL="0" indent="0" defTabSz="429259">
              <a:spcBef>
                <a:spcPts val="1800"/>
              </a:spcBef>
              <a:buClrTx/>
              <a:buSzTx/>
              <a:buNone/>
              <a:defRPr spc="-21" sz="2184"/>
            </a:pPr>
            <a:r>
              <a:t>subplot </a:t>
            </a:r>
            <a:r>
              <a:rPr>
                <a:solidFill>
                  <a:srgbClr val="B245F3"/>
                </a:solidFill>
              </a:rPr>
              <a:t>223</a:t>
            </a:r>
            <a:endParaRPr spc="-6" sz="624"/>
          </a:p>
          <a:p>
            <a:pPr marL="0" indent="0" defTabSz="429259">
              <a:spcBef>
                <a:spcPts val="1800"/>
              </a:spcBef>
              <a:buClrTx/>
              <a:buSzTx/>
              <a:buNone/>
              <a:defRPr spc="-21" sz="2184"/>
            </a:pPr>
            <a:r>
              <a:t>imshow(imadjust(mat2gray(H)),[],</a:t>
            </a:r>
            <a:r>
              <a:rPr>
                <a:solidFill>
                  <a:srgbClr val="B245F3"/>
                </a:solidFill>
              </a:rPr>
              <a:t>'XData'</a:t>
            </a:r>
            <a:r>
              <a:t>,theta,</a:t>
            </a:r>
            <a:r>
              <a:rPr>
                <a:solidFill>
                  <a:srgbClr val="B245F3"/>
                </a:solidFill>
              </a:rPr>
              <a:t>'YData'</a:t>
            </a:r>
            <a:r>
              <a:t>,rho,</a:t>
            </a:r>
            <a:r>
              <a:rPr>
                <a:solidFill>
                  <a:srgbClr val="0433FF"/>
                </a:solidFill>
              </a:rPr>
              <a:t>...</a:t>
            </a:r>
            <a:endParaRPr spc="-6" sz="624"/>
          </a:p>
          <a:p>
            <a:pPr marL="0" indent="0" defTabSz="429259">
              <a:spcBef>
                <a:spcPts val="1800"/>
              </a:spcBef>
              <a:buClrTx/>
              <a:buSzTx/>
              <a:buNone/>
              <a:defRPr spc="-21" sz="2184"/>
            </a:pPr>
            <a:r>
              <a:t>        </a:t>
            </a:r>
            <a:r>
              <a:t>'InitialMagnification'</a:t>
            </a:r>
            <a:r>
              <a:t>,</a:t>
            </a:r>
            <a:r>
              <a:t>'fit'</a:t>
            </a:r>
            <a:r>
              <a:t>);</a:t>
            </a:r>
            <a:endParaRPr spc="-6" sz="624"/>
          </a:p>
          <a:p>
            <a:pPr marL="0" indent="0" defTabSz="237743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520">
                <a:solidFill>
                  <a:srgbClr val="B245F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24">
              <a:solidFill>
                <a:srgbClr val="000000"/>
              </a:solidFill>
            </a:endParaRPr>
          </a:p>
          <a:p>
            <a:pPr marL="0" indent="0" defTabSz="429259">
              <a:spcBef>
                <a:spcPts val="1800"/>
              </a:spcBef>
              <a:buClrTx/>
              <a:buSzTx/>
              <a:buNone/>
              <a:defRPr spc="-21" sz="2184"/>
            </a:pPr>
            <a:r>
              <a:t> </a:t>
            </a:r>
            <a:endParaRPr spc="-6" sz="624"/>
          </a:p>
          <a:p>
            <a:pPr marL="0" indent="0" defTabSz="429259">
              <a:spcBef>
                <a:spcPts val="1800"/>
              </a:spcBef>
              <a:buClrTx/>
              <a:buSzTx/>
              <a:buNone/>
              <a:defRPr spc="-21" sz="2184"/>
            </a:pPr>
          </a:p>
        </p:txBody>
      </p:sp>
      <p:sp>
        <p:nvSpPr>
          <p:cNvPr id="244" name="1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作者和日期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xlabel('\theta (degrees)'), ylabel('\rho');…"/>
          <p:cNvSpPr txBox="1"/>
          <p:nvPr>
            <p:ph type="body" idx="1"/>
          </p:nvPr>
        </p:nvSpPr>
        <p:spPr>
          <a:xfrm>
            <a:off x="571500" y="465294"/>
            <a:ext cx="23241000" cy="13056513"/>
          </a:xfrm>
          <a:prstGeom prst="rect">
            <a:avLst/>
          </a:prstGeom>
        </p:spPr>
        <p:txBody>
          <a:bodyPr/>
          <a:lstStyle/>
          <a:p>
            <a:pPr marL="0" indent="0" defTabSz="354965">
              <a:spcBef>
                <a:spcPts val="1500"/>
              </a:spcBef>
              <a:buClrTx/>
              <a:buSzTx/>
              <a:buNone/>
              <a:defRPr spc="-18" sz="1806"/>
            </a:pPr>
            <a:r>
              <a:t>xlabel(</a:t>
            </a:r>
            <a:r>
              <a:t>'\theta (degrees)'</a:t>
            </a:r>
            <a:r>
              <a:t>), ylabel(</a:t>
            </a:r>
            <a:r>
              <a:t>'\rho'</a:t>
            </a:r>
            <a:r>
              <a:t>);</a:t>
            </a:r>
            <a:endParaRPr spc="-5" sz="516"/>
          </a:p>
          <a:p>
            <a:pPr marL="0" indent="0" defTabSz="354965">
              <a:spcBef>
                <a:spcPts val="1500"/>
              </a:spcBef>
              <a:buClrTx/>
              <a:buSzTx/>
              <a:buNone/>
              <a:defRPr spc="-18" sz="1806"/>
            </a:pPr>
            <a:r>
              <a:t>axis </a:t>
            </a:r>
            <a:r>
              <a:rPr>
                <a:solidFill>
                  <a:srgbClr val="B245F3"/>
                </a:solidFill>
              </a:rPr>
              <a:t>on</a:t>
            </a:r>
            <a:r>
              <a:t>, axis </a:t>
            </a:r>
            <a:r>
              <a:rPr>
                <a:solidFill>
                  <a:srgbClr val="B245F3"/>
                </a:solidFill>
              </a:rPr>
              <a:t>normal</a:t>
            </a:r>
            <a:r>
              <a:t>, hold </a:t>
            </a:r>
            <a:r>
              <a:rPr>
                <a:solidFill>
                  <a:srgbClr val="B245F3"/>
                </a:solidFill>
              </a:rPr>
              <a:t>on</a:t>
            </a:r>
            <a:r>
              <a:t>;</a:t>
            </a:r>
            <a:endParaRPr spc="-5" sz="516"/>
          </a:p>
          <a:p>
            <a:pPr marL="0" indent="0" defTabSz="354965">
              <a:spcBef>
                <a:spcPts val="1500"/>
              </a:spcBef>
              <a:buClrTx/>
              <a:buSzTx/>
              <a:buNone/>
              <a:defRPr spc="-18" sz="1806"/>
            </a:pPr>
            <a:r>
              <a:t>colormap(hot)</a:t>
            </a:r>
            <a:endParaRPr spc="-5" sz="516"/>
          </a:p>
          <a:p>
            <a:pPr marL="0" indent="0" defTabSz="354965">
              <a:spcBef>
                <a:spcPts val="1500"/>
              </a:spcBef>
              <a:buClrTx/>
              <a:buSzTx/>
              <a:buNone/>
              <a:defRPr spc="-18" sz="1806"/>
            </a:pPr>
            <a:r>
              <a:t>P = houghpeaks(H,5,</a:t>
            </a:r>
            <a:r>
              <a:rPr>
                <a:solidFill>
                  <a:srgbClr val="B245F3"/>
                </a:solidFill>
              </a:rPr>
              <a:t>'threshold'</a:t>
            </a:r>
            <a:r>
              <a:t>,ceil(0.7*max(H(:))));</a:t>
            </a:r>
            <a:endParaRPr spc="-5" sz="516"/>
          </a:p>
          <a:p>
            <a:pPr marL="0" indent="0" defTabSz="354965">
              <a:spcBef>
                <a:spcPts val="1500"/>
              </a:spcBef>
              <a:buClrTx/>
              <a:buSzTx/>
              <a:buNone/>
              <a:defRPr spc="-18" sz="1806"/>
            </a:pPr>
            <a:r>
              <a:t>x = theta(P(:,2));</a:t>
            </a:r>
            <a:endParaRPr spc="-5" sz="516"/>
          </a:p>
          <a:p>
            <a:pPr marL="0" indent="0" defTabSz="354965">
              <a:spcBef>
                <a:spcPts val="1500"/>
              </a:spcBef>
              <a:buClrTx/>
              <a:buSzTx/>
              <a:buNone/>
              <a:defRPr spc="-18" sz="1806"/>
            </a:pPr>
            <a:r>
              <a:t>y = rho(P(:,1));</a:t>
            </a:r>
            <a:endParaRPr spc="-5" sz="516"/>
          </a:p>
          <a:p>
            <a:pPr marL="0" indent="0" defTabSz="354965">
              <a:spcBef>
                <a:spcPts val="1500"/>
              </a:spcBef>
              <a:buClrTx/>
              <a:buSzTx/>
              <a:buNone/>
              <a:defRPr spc="-18" sz="1806"/>
            </a:pPr>
            <a:r>
              <a:t>plot(x,y,</a:t>
            </a:r>
            <a:r>
              <a:rPr>
                <a:solidFill>
                  <a:srgbClr val="B245F3"/>
                </a:solidFill>
              </a:rPr>
              <a:t>'s'</a:t>
            </a:r>
            <a:r>
              <a:t>,</a:t>
            </a:r>
            <a:r>
              <a:rPr>
                <a:solidFill>
                  <a:srgbClr val="B245F3"/>
                </a:solidFill>
              </a:rPr>
              <a:t>'color'</a:t>
            </a:r>
            <a:r>
              <a:t>,</a:t>
            </a:r>
            <a:r>
              <a:rPr>
                <a:solidFill>
                  <a:srgbClr val="B245F3"/>
                </a:solidFill>
              </a:rPr>
              <a:t>'black'</a:t>
            </a:r>
            <a:r>
              <a:t>);</a:t>
            </a:r>
            <a:endParaRPr spc="-5" sz="516"/>
          </a:p>
          <a:p>
            <a:pPr marL="0" indent="0" defTabSz="354965">
              <a:spcBef>
                <a:spcPts val="1500"/>
              </a:spcBef>
              <a:buClrTx/>
              <a:buSzTx/>
              <a:buNone/>
              <a:defRPr spc="-18" sz="1806"/>
            </a:pPr>
            <a:r>
              <a:t>lines = houghlines(BW,theta,rho,P,</a:t>
            </a:r>
            <a:r>
              <a:rPr>
                <a:solidFill>
                  <a:srgbClr val="B245F3"/>
                </a:solidFill>
              </a:rPr>
              <a:t>'FillGap'</a:t>
            </a:r>
            <a:r>
              <a:t>,5,</a:t>
            </a:r>
            <a:r>
              <a:rPr>
                <a:solidFill>
                  <a:srgbClr val="B245F3"/>
                </a:solidFill>
              </a:rPr>
              <a:t>'MinLength'</a:t>
            </a:r>
            <a:r>
              <a:t>,7);</a:t>
            </a:r>
            <a:endParaRPr spc="-5" sz="516"/>
          </a:p>
          <a:p>
            <a:pPr marL="0" indent="0" defTabSz="354965">
              <a:spcBef>
                <a:spcPts val="1500"/>
              </a:spcBef>
              <a:buClrTx/>
              <a:buSzTx/>
              <a:buNone/>
              <a:defRPr spc="-18" sz="1806"/>
            </a:pPr>
            <a:r>
              <a:t>title(</a:t>
            </a:r>
            <a:r>
              <a:t>‘Hough space'</a:t>
            </a:r>
            <a:r>
              <a:t>);</a:t>
            </a:r>
            <a:endParaRPr spc="-5" sz="516"/>
          </a:p>
          <a:p>
            <a:pPr marL="0" indent="0" defTabSz="354965">
              <a:spcBef>
                <a:spcPts val="1500"/>
              </a:spcBef>
              <a:buClrTx/>
              <a:buSzTx/>
              <a:buNone/>
              <a:defRPr spc="-18" sz="1806"/>
            </a:pPr>
            <a:r>
              <a:t>subplot </a:t>
            </a:r>
            <a:r>
              <a:rPr>
                <a:solidFill>
                  <a:srgbClr val="B245F3"/>
                </a:solidFill>
              </a:rPr>
              <a:t>224</a:t>
            </a:r>
            <a:r>
              <a:t>, imshow(rotI), hold </a:t>
            </a:r>
            <a:r>
              <a:rPr>
                <a:solidFill>
                  <a:srgbClr val="B245F3"/>
                </a:solidFill>
              </a:rPr>
              <a:t>on</a:t>
            </a:r>
            <a:endParaRPr spc="-5" sz="516"/>
          </a:p>
          <a:p>
            <a:pPr marL="0" indent="0" defTabSz="354965">
              <a:spcBef>
                <a:spcPts val="1500"/>
              </a:spcBef>
              <a:buClrTx/>
              <a:buSzTx/>
              <a:buNone/>
              <a:defRPr spc="-18" sz="1806"/>
            </a:pPr>
            <a:r>
              <a:t>max_len = 0;</a:t>
            </a:r>
            <a:endParaRPr spc="-5" sz="516"/>
          </a:p>
          <a:p>
            <a:pPr marL="0" indent="0" defTabSz="354965">
              <a:spcBef>
                <a:spcPts val="1500"/>
              </a:spcBef>
              <a:buClrTx/>
              <a:buSzTx/>
              <a:buNone/>
              <a:defRPr spc="-18" sz="1806"/>
            </a:pPr>
            <a:r>
              <a:rPr>
                <a:solidFill>
                  <a:srgbClr val="0433FF"/>
                </a:solidFill>
              </a:rPr>
              <a:t>for</a:t>
            </a:r>
            <a:r>
              <a:t> k = 1:length(lines)</a:t>
            </a:r>
            <a:endParaRPr spc="-5" sz="516"/>
          </a:p>
          <a:p>
            <a:pPr marL="0" indent="0" defTabSz="354965">
              <a:spcBef>
                <a:spcPts val="1500"/>
              </a:spcBef>
              <a:buClrTx/>
              <a:buSzTx/>
              <a:buNone/>
              <a:defRPr spc="-18" sz="1806"/>
            </a:pPr>
            <a:r>
              <a:t>   xy = [lines(k).point1; lines(k).point2];</a:t>
            </a:r>
            <a:endParaRPr spc="-5" sz="516"/>
          </a:p>
          <a:p>
            <a:pPr marL="0" indent="0" defTabSz="354965">
              <a:spcBef>
                <a:spcPts val="1500"/>
              </a:spcBef>
              <a:buClrTx/>
              <a:buSzTx/>
              <a:buNone/>
              <a:defRPr spc="-18" sz="1806"/>
            </a:pPr>
            <a:r>
              <a:t>   plot(xy(:,1),xy(:,2),</a:t>
            </a:r>
            <a:r>
              <a:rPr>
                <a:solidFill>
                  <a:srgbClr val="B245F3"/>
                </a:solidFill>
              </a:rPr>
              <a:t>'LineWidth'</a:t>
            </a:r>
            <a:r>
              <a:t>,2,</a:t>
            </a:r>
            <a:r>
              <a:rPr>
                <a:solidFill>
                  <a:srgbClr val="B245F3"/>
                </a:solidFill>
              </a:rPr>
              <a:t>'Color'</a:t>
            </a:r>
            <a:r>
              <a:t>,</a:t>
            </a:r>
            <a:r>
              <a:rPr>
                <a:solidFill>
                  <a:srgbClr val="B245F3"/>
                </a:solidFill>
              </a:rPr>
              <a:t>'green'</a:t>
            </a:r>
            <a:r>
              <a:t>);</a:t>
            </a:r>
            <a:endParaRPr spc="-5" sz="516"/>
          </a:p>
          <a:p>
            <a:pPr marL="0" indent="0" defTabSz="354965">
              <a:spcBef>
                <a:spcPts val="1500"/>
              </a:spcBef>
              <a:buClrTx/>
              <a:buSzTx/>
              <a:buNone/>
              <a:defRPr spc="-18" sz="1806"/>
            </a:pPr>
            <a:r>
              <a:t> </a:t>
            </a:r>
            <a:endParaRPr spc="-5" sz="516"/>
          </a:p>
          <a:p>
            <a:pPr marL="0" indent="0" defTabSz="354965">
              <a:spcBef>
                <a:spcPts val="1500"/>
              </a:spcBef>
              <a:buClrTx/>
              <a:buSzTx/>
              <a:buNone/>
              <a:defRPr spc="-18" sz="1806"/>
            </a:pPr>
            <a:r>
              <a:t>   </a:t>
            </a:r>
            <a:r>
              <a:t>% Plot beginnings and ends of lines</a:t>
            </a:r>
            <a:endParaRPr spc="-5" sz="516"/>
          </a:p>
          <a:p>
            <a:pPr marL="0" indent="0" defTabSz="354965">
              <a:spcBef>
                <a:spcPts val="1500"/>
              </a:spcBef>
              <a:buClrTx/>
              <a:buSzTx/>
              <a:buNone/>
              <a:defRPr spc="-18" sz="1806"/>
            </a:pPr>
            <a:r>
              <a:t>   plot(xy(1,1),xy(1,2),</a:t>
            </a:r>
            <a:r>
              <a:rPr>
                <a:solidFill>
                  <a:srgbClr val="B245F3"/>
                </a:solidFill>
              </a:rPr>
              <a:t>'x'</a:t>
            </a:r>
            <a:r>
              <a:t>,</a:t>
            </a:r>
            <a:r>
              <a:rPr>
                <a:solidFill>
                  <a:srgbClr val="B245F3"/>
                </a:solidFill>
              </a:rPr>
              <a:t>'LineWidth'</a:t>
            </a:r>
            <a:r>
              <a:t>,2,</a:t>
            </a:r>
            <a:r>
              <a:rPr>
                <a:solidFill>
                  <a:srgbClr val="B245F3"/>
                </a:solidFill>
              </a:rPr>
              <a:t>'Color'</a:t>
            </a:r>
            <a:r>
              <a:t>,</a:t>
            </a:r>
            <a:r>
              <a:rPr>
                <a:solidFill>
                  <a:srgbClr val="B245F3"/>
                </a:solidFill>
              </a:rPr>
              <a:t>'yellow'</a:t>
            </a:r>
            <a:r>
              <a:t>);</a:t>
            </a:r>
            <a:endParaRPr spc="-5" sz="516"/>
          </a:p>
          <a:p>
            <a:pPr marL="0" indent="0" defTabSz="354965">
              <a:spcBef>
                <a:spcPts val="1500"/>
              </a:spcBef>
              <a:buClrTx/>
              <a:buSzTx/>
              <a:buNone/>
              <a:defRPr spc="-18" sz="1806"/>
            </a:pPr>
            <a:r>
              <a:t>   plot(xy(2,1),xy(2,2),</a:t>
            </a:r>
            <a:r>
              <a:rPr>
                <a:solidFill>
                  <a:srgbClr val="B245F3"/>
                </a:solidFill>
              </a:rPr>
              <a:t>'x'</a:t>
            </a:r>
            <a:r>
              <a:t>,</a:t>
            </a:r>
            <a:r>
              <a:rPr>
                <a:solidFill>
                  <a:srgbClr val="B245F3"/>
                </a:solidFill>
              </a:rPr>
              <a:t>'LineWidth'</a:t>
            </a:r>
            <a:r>
              <a:t>,2,</a:t>
            </a:r>
            <a:r>
              <a:rPr>
                <a:solidFill>
                  <a:srgbClr val="B245F3"/>
                </a:solidFill>
              </a:rPr>
              <a:t>'Color'</a:t>
            </a:r>
            <a:r>
              <a:t>,</a:t>
            </a:r>
            <a:r>
              <a:rPr>
                <a:solidFill>
                  <a:srgbClr val="B245F3"/>
                </a:solidFill>
              </a:rPr>
              <a:t>'red'</a:t>
            </a:r>
            <a:r>
              <a:t>);</a:t>
            </a:r>
            <a:endParaRPr spc="-5" sz="516"/>
          </a:p>
          <a:p>
            <a:pPr marL="0" indent="0" defTabSz="354965">
              <a:spcBef>
                <a:spcPts val="1500"/>
              </a:spcBef>
              <a:buClrTx/>
              <a:buSzTx/>
              <a:buNone/>
              <a:defRPr spc="-18" sz="1806"/>
            </a:pPr>
            <a:r>
              <a:t> </a:t>
            </a:r>
            <a:endParaRPr spc="-5" sz="516"/>
          </a:p>
          <a:p>
            <a:pPr marL="0" indent="0" defTabSz="354965">
              <a:spcBef>
                <a:spcPts val="1500"/>
              </a:spcBef>
              <a:buClrTx/>
              <a:buSzTx/>
              <a:buNone/>
              <a:defRPr spc="-18" sz="1806"/>
            </a:pPr>
            <a:r>
              <a:t>   </a:t>
            </a:r>
            <a:r>
              <a:t>% Determine the endpoints of the longest line segment</a:t>
            </a:r>
            <a:endParaRPr spc="-5" sz="516"/>
          </a:p>
          <a:p>
            <a:pPr marL="0" indent="0" defTabSz="354965">
              <a:spcBef>
                <a:spcPts val="1500"/>
              </a:spcBef>
              <a:buClrTx/>
              <a:buSzTx/>
              <a:buNone/>
              <a:defRPr spc="-18" sz="1806"/>
            </a:pPr>
            <a:r>
              <a:t>   len = norm(lines(k).point1 - lines(k).point2);</a:t>
            </a:r>
            <a:endParaRPr spc="-5" sz="516"/>
          </a:p>
          <a:p>
            <a:pPr marL="0" indent="0" defTabSz="354965">
              <a:spcBef>
                <a:spcPts val="1500"/>
              </a:spcBef>
              <a:buClrTx/>
              <a:buSzTx/>
              <a:buNone/>
              <a:defRPr spc="-18" sz="1806"/>
            </a:pPr>
            <a:r>
              <a:t>   </a:t>
            </a:r>
            <a:r>
              <a:rPr>
                <a:solidFill>
                  <a:srgbClr val="0433FF"/>
                </a:solidFill>
              </a:rPr>
              <a:t>if</a:t>
            </a:r>
            <a:r>
              <a:t> ( len &gt; max_len)</a:t>
            </a:r>
            <a:endParaRPr spc="-5" sz="516"/>
          </a:p>
          <a:p>
            <a:pPr marL="0" indent="0" defTabSz="354965">
              <a:spcBef>
                <a:spcPts val="1500"/>
              </a:spcBef>
              <a:buClrTx/>
              <a:buSzTx/>
              <a:buNone/>
              <a:defRPr spc="-18" sz="1806"/>
            </a:pPr>
            <a:r>
              <a:t>      max_len = len;</a:t>
            </a:r>
            <a:endParaRPr spc="-5" sz="516"/>
          </a:p>
          <a:p>
            <a:pPr marL="0" indent="0" defTabSz="354965">
              <a:spcBef>
                <a:spcPts val="1500"/>
              </a:spcBef>
              <a:buClrTx/>
              <a:buSzTx/>
              <a:buNone/>
              <a:defRPr spc="-18" sz="1806"/>
            </a:pPr>
            <a:r>
              <a:t>      xy_long = xy;</a:t>
            </a:r>
            <a:endParaRPr spc="-5" sz="516"/>
          </a:p>
          <a:p>
            <a:pPr marL="0" indent="0" defTabSz="354965">
              <a:spcBef>
                <a:spcPts val="1500"/>
              </a:spcBef>
              <a:buClrTx/>
              <a:buSzTx/>
              <a:buNone/>
              <a:defRPr spc="-18" sz="1806"/>
            </a:pPr>
            <a:r>
              <a:t>   </a:t>
            </a:r>
            <a:r>
              <a:rPr>
                <a:solidFill>
                  <a:srgbClr val="0433FF"/>
                </a:solidFill>
              </a:rPr>
              <a:t>end</a:t>
            </a:r>
            <a:endParaRPr spc="-5" sz="516"/>
          </a:p>
          <a:p>
            <a:pPr marL="0" indent="0" defTabSz="354965">
              <a:spcBef>
                <a:spcPts val="1500"/>
              </a:spcBef>
              <a:buClrTx/>
              <a:buSzTx/>
              <a:buNone/>
              <a:defRPr spc="-18" sz="1806"/>
            </a:pPr>
            <a:r>
              <a:t>end</a:t>
            </a:r>
            <a:endParaRPr spc="-5" sz="516"/>
          </a:p>
          <a:p>
            <a:pPr marL="0" indent="0" defTabSz="354965">
              <a:spcBef>
                <a:spcPts val="1500"/>
              </a:spcBef>
              <a:buClrTx/>
              <a:buSzTx/>
              <a:buNone/>
              <a:defRPr spc="-18" sz="1806"/>
            </a:pPr>
            <a:r>
              <a:t> </a:t>
            </a:r>
            <a:endParaRPr spc="-5" sz="516"/>
          </a:p>
          <a:p>
            <a:pPr marL="0" indent="0" defTabSz="354965">
              <a:spcBef>
                <a:spcPts val="1500"/>
              </a:spcBef>
              <a:buClrTx/>
              <a:buSzTx/>
              <a:buNone/>
              <a:defRPr spc="-18" sz="1806"/>
            </a:pPr>
            <a:r>
              <a:t>% highlight the longest line segment</a:t>
            </a:r>
            <a:endParaRPr spc="-5" sz="516"/>
          </a:p>
          <a:p>
            <a:pPr marL="0" indent="0" defTabSz="354965">
              <a:spcBef>
                <a:spcPts val="1500"/>
              </a:spcBef>
              <a:buClrTx/>
              <a:buSzTx/>
              <a:buNone/>
              <a:defRPr spc="-18" sz="1806"/>
            </a:pPr>
            <a:r>
              <a:t>plot(xy_long(:,1),xy_long(:,2),</a:t>
            </a:r>
            <a:r>
              <a:rPr>
                <a:solidFill>
                  <a:srgbClr val="B245F3"/>
                </a:solidFill>
              </a:rPr>
              <a:t>'LineWidth'</a:t>
            </a:r>
            <a:r>
              <a:t>,2,</a:t>
            </a:r>
            <a:r>
              <a:rPr>
                <a:solidFill>
                  <a:srgbClr val="B245F3"/>
                </a:solidFill>
              </a:rPr>
              <a:t>'Color'</a:t>
            </a:r>
            <a:r>
              <a:t>,</a:t>
            </a:r>
            <a:r>
              <a:rPr>
                <a:solidFill>
                  <a:srgbClr val="B245F3"/>
                </a:solidFill>
              </a:rPr>
              <a:t>'red'</a:t>
            </a:r>
            <a:r>
              <a:t>);</a:t>
            </a:r>
            <a:endParaRPr spc="-5" sz="516"/>
          </a:p>
          <a:p>
            <a:pPr marL="0" indent="0" defTabSz="354965">
              <a:spcBef>
                <a:spcPts val="1500"/>
              </a:spcBef>
              <a:buClrTx/>
              <a:buSzTx/>
              <a:buNone/>
              <a:defRPr spc="-18" sz="1806"/>
            </a:pPr>
            <a:r>
              <a:t>title(</a:t>
            </a:r>
            <a:r>
              <a:t>‘line detect’</a:t>
            </a:r>
            <a:r>
              <a:t>);</a:t>
            </a:r>
            <a:endParaRPr spc="-5" sz="516"/>
          </a:p>
          <a:p>
            <a:pPr marL="0" indent="0" defTabSz="196596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516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8" name="幻灯片标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18184">
              <a:defRPr spc="-208" sz="1044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作者和日期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1" name="Y channel: img(:,:,1)…"/>
          <p:cNvSpPr txBox="1"/>
          <p:nvPr>
            <p:ph type="body" idx="1"/>
          </p:nvPr>
        </p:nvSpPr>
        <p:spPr>
          <a:xfrm>
            <a:off x="571500" y="2732006"/>
            <a:ext cx="23241000" cy="8869444"/>
          </a:xfrm>
          <a:prstGeom prst="rect">
            <a:avLst/>
          </a:prstGeom>
        </p:spPr>
        <p:txBody>
          <a:bodyPr/>
          <a:lstStyle/>
          <a:p>
            <a:pPr/>
            <a:r>
              <a:t>Y channel: img(:,:,1)</a:t>
            </a:r>
          </a:p>
          <a:p>
            <a:pPr/>
            <a:r>
              <a:t>Cb channel: img(:,:,2)</a:t>
            </a:r>
          </a:p>
          <a:p>
            <a:pPr/>
            <a:r>
              <a:t>Cr channel: img(:,:,3)</a:t>
            </a:r>
          </a:p>
        </p:txBody>
      </p:sp>
      <p:sp>
        <p:nvSpPr>
          <p:cNvPr id="252" name="1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幻灯片副标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7" name="截屏2020-09-17 08.08.37.png" descr="截屏2020-09-17 08.08.37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0848" t="0" r="10848" b="0"/>
          <a:stretch>
            <a:fillRect/>
          </a:stretch>
        </p:blipFill>
        <p:spPr>
          <a:xfrm>
            <a:off x="0" y="0"/>
            <a:ext cx="12196747" cy="13716027"/>
          </a:xfrm>
          <a:prstGeom prst="rect">
            <a:avLst/>
          </a:prstGeom>
        </p:spPr>
      </p:pic>
      <p:sp>
        <p:nvSpPr>
          <p:cNvPr id="178" name="线条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79" name="线条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80" name="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7244">
              <a:defRPr sz="7919"/>
            </a:lvl1pPr>
          </a:lstStyle>
          <a:p>
            <a:pPr/>
            <a:r>
              <a:t>1</a:t>
            </a:r>
          </a:p>
        </p:txBody>
      </p:sp>
      <p:sp>
        <p:nvSpPr>
          <p:cNvPr id="181" name="Code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Code:</a:t>
            </a:r>
          </a:p>
          <a:p>
            <a:pPr/>
            <a:r>
              <a:t>im1 = im2double(imread(‘images/chest.jpg'));</a:t>
            </a:r>
          </a:p>
          <a:p>
            <a:pPr/>
            <a:r>
              <a:t>im2 = im2double(imread(‘images/baby.jpg'));</a:t>
            </a:r>
          </a:p>
          <a:p>
            <a:pPr/>
            <a:r>
              <a:t>im3 = im2double(imread(‘images/shanghai.jpeg'));</a:t>
            </a:r>
          </a:p>
          <a:p>
            <a:pPr/>
            <a:r>
              <a:t>im4 = im2double(imread(‘images/qingdao.jpeg'));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sult"/>
          <p:cNvSpPr txBox="1"/>
          <p:nvPr>
            <p:ph type="title"/>
          </p:nvPr>
        </p:nvSpPr>
        <p:spPr>
          <a:xfrm>
            <a:off x="571500" y="696459"/>
            <a:ext cx="23241000" cy="1951019"/>
          </a:xfrm>
          <a:prstGeom prst="rect">
            <a:avLst/>
          </a:prstGeom>
        </p:spPr>
        <p:txBody>
          <a:bodyPr/>
          <a:lstStyle/>
          <a:p>
            <a:pPr/>
            <a:r>
              <a:t>Result</a:t>
            </a:r>
          </a:p>
        </p:txBody>
      </p:sp>
      <p:pic>
        <p:nvPicPr>
          <p:cNvPr id="25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090" y="3465746"/>
            <a:ext cx="7116198" cy="8707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6791" y="3463336"/>
            <a:ext cx="7116198" cy="8711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91691" y="3442346"/>
            <a:ext cx="7197678" cy="875393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Y channel"/>
          <p:cNvSpPr txBox="1"/>
          <p:nvPr/>
        </p:nvSpPr>
        <p:spPr>
          <a:xfrm>
            <a:off x="2130189" y="2791563"/>
            <a:ext cx="4362000" cy="53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Y channel</a:t>
            </a:r>
          </a:p>
        </p:txBody>
      </p:sp>
      <p:sp>
        <p:nvSpPr>
          <p:cNvPr id="259" name="Cb channel"/>
          <p:cNvSpPr txBox="1"/>
          <p:nvPr/>
        </p:nvSpPr>
        <p:spPr>
          <a:xfrm>
            <a:off x="10244398" y="2812264"/>
            <a:ext cx="2420985" cy="53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Cb channel</a:t>
            </a:r>
          </a:p>
        </p:txBody>
      </p:sp>
      <p:sp>
        <p:nvSpPr>
          <p:cNvPr id="260" name="Cr channel"/>
          <p:cNvSpPr txBox="1"/>
          <p:nvPr/>
        </p:nvSpPr>
        <p:spPr>
          <a:xfrm>
            <a:off x="16265284" y="2812264"/>
            <a:ext cx="4650493" cy="53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Cr channel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We can easily find a face in Y channel, but we can hardly recognize a face in Cb and Cr channel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spcBef>
                <a:spcPts val="3600"/>
              </a:spcBef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</a:lstStyle>
          <a:p>
            <a:pPr/>
            <a:r>
              <a:t>We can easily find a face in Y channel, but we can hardly recognize a face in Cb and Cr channel.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作者和日期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5" name="[c,s]=wavedec2(X,4,’haar');                     % add 2 level…"/>
          <p:cNvSpPr txBox="1"/>
          <p:nvPr>
            <p:ph type="body" idx="1"/>
          </p:nvPr>
        </p:nvSpPr>
        <p:spPr>
          <a:xfrm>
            <a:off x="571500" y="2656136"/>
            <a:ext cx="23241000" cy="8945314"/>
          </a:xfrm>
          <a:prstGeom prst="rect">
            <a:avLst/>
          </a:prstGeom>
        </p:spPr>
        <p:txBody>
          <a:bodyPr/>
          <a:lstStyle/>
          <a:p>
            <a:pPr marL="0" indent="0" defTabSz="503555">
              <a:spcBef>
                <a:spcPts val="2100"/>
              </a:spcBef>
              <a:buClrTx/>
              <a:buSzTx/>
              <a:buNone/>
              <a:defRPr spc="-25" sz="2562"/>
            </a:pPr>
            <a:r>
              <a:t>[c,s]=wavedec2(X,4,</a:t>
            </a:r>
            <a:r>
              <a:rPr>
                <a:solidFill>
                  <a:srgbClr val="B245F3"/>
                </a:solidFill>
              </a:rPr>
              <a:t>’haar'</a:t>
            </a:r>
            <a:r>
              <a:t>);                     % add 2 level</a:t>
            </a:r>
            <a:endParaRPr spc="-7" sz="732"/>
          </a:p>
          <a:p>
            <a:pPr marL="0" indent="0" defTabSz="278892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61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0" defTabSz="503555">
              <a:spcBef>
                <a:spcPts val="2100"/>
              </a:spcBef>
              <a:buClrTx/>
              <a:buSzTx/>
              <a:buNone/>
              <a:defRPr spc="-25" sz="2562"/>
            </a:pPr>
            <a:r>
              <a:t>[H3,V3,D3] = detcoef2(</a:t>
            </a:r>
            <a:r>
              <a:rPr>
                <a:solidFill>
                  <a:srgbClr val="B245F3"/>
                </a:solidFill>
              </a:rPr>
              <a:t>'all'</a:t>
            </a:r>
            <a:r>
              <a:t>,c,s,3);</a:t>
            </a:r>
            <a:endParaRPr spc="-7" sz="732"/>
          </a:p>
          <a:p>
            <a:pPr marL="0" indent="0" defTabSz="503555">
              <a:spcBef>
                <a:spcPts val="2100"/>
              </a:spcBef>
              <a:buClrTx/>
              <a:buSzTx/>
              <a:buNone/>
              <a:defRPr spc="-25" sz="2562"/>
            </a:pPr>
            <a:r>
              <a:t>A3 = appcoef2(c,s,</a:t>
            </a:r>
            <a:r>
              <a:rPr>
                <a:solidFill>
                  <a:srgbClr val="B245F3"/>
                </a:solidFill>
              </a:rPr>
              <a:t>'haar'</a:t>
            </a:r>
            <a:r>
              <a:t>,3); </a:t>
            </a:r>
            <a:endParaRPr spc="-7" sz="732"/>
          </a:p>
          <a:p>
            <a:pPr marL="0" indent="0" defTabSz="503555">
              <a:spcBef>
                <a:spcPts val="2100"/>
              </a:spcBef>
              <a:buClrTx/>
              <a:buSzTx/>
              <a:buNone/>
              <a:defRPr spc="-25" sz="2562"/>
            </a:pPr>
            <a:r>
              <a:t>V3img = wcodemat(V3,255,</a:t>
            </a:r>
            <a:r>
              <a:rPr>
                <a:solidFill>
                  <a:srgbClr val="B245F3"/>
                </a:solidFill>
              </a:rPr>
              <a:t>'mat'</a:t>
            </a:r>
            <a:r>
              <a:t>,1);</a:t>
            </a:r>
            <a:endParaRPr spc="-7" sz="732"/>
          </a:p>
          <a:p>
            <a:pPr marL="0" indent="0" defTabSz="503555">
              <a:spcBef>
                <a:spcPts val="2100"/>
              </a:spcBef>
              <a:buClrTx/>
              <a:buSzTx/>
              <a:buNone/>
              <a:defRPr spc="-25" sz="2562"/>
            </a:pPr>
            <a:r>
              <a:t>H3img = wcodemat(H3,255,</a:t>
            </a:r>
            <a:r>
              <a:rPr>
                <a:solidFill>
                  <a:srgbClr val="B245F3"/>
                </a:solidFill>
              </a:rPr>
              <a:t>'mat'</a:t>
            </a:r>
            <a:r>
              <a:t>,1);</a:t>
            </a:r>
            <a:endParaRPr spc="-7" sz="732"/>
          </a:p>
          <a:p>
            <a:pPr marL="0" indent="0" defTabSz="503555">
              <a:spcBef>
                <a:spcPts val="2100"/>
              </a:spcBef>
              <a:buClrTx/>
              <a:buSzTx/>
              <a:buNone/>
              <a:defRPr spc="-25" sz="2562"/>
            </a:pPr>
            <a:r>
              <a:t>D3img = wcodemat(D3,255,</a:t>
            </a:r>
            <a:r>
              <a:rPr>
                <a:solidFill>
                  <a:srgbClr val="B245F3"/>
                </a:solidFill>
              </a:rPr>
              <a:t>'mat'</a:t>
            </a:r>
            <a:r>
              <a:t>,1);</a:t>
            </a:r>
            <a:endParaRPr spc="-7" sz="732"/>
          </a:p>
          <a:p>
            <a:pPr marL="0" indent="0" defTabSz="503555">
              <a:spcBef>
                <a:spcPts val="2100"/>
              </a:spcBef>
              <a:buClrTx/>
              <a:buSzTx/>
              <a:buNone/>
              <a:defRPr spc="-25" sz="2562"/>
            </a:pPr>
            <a:r>
              <a:t>A3img = wcodemat(A3,255,</a:t>
            </a:r>
            <a:r>
              <a:rPr>
                <a:solidFill>
                  <a:srgbClr val="B245F3"/>
                </a:solidFill>
              </a:rPr>
              <a:t>'mat'</a:t>
            </a:r>
            <a:r>
              <a:t>,1);</a:t>
            </a:r>
            <a:endParaRPr spc="-7" sz="732"/>
          </a:p>
          <a:p>
            <a:pPr marL="0" indent="0" defTabSz="503555">
              <a:spcBef>
                <a:spcPts val="2100"/>
              </a:spcBef>
              <a:buClrTx/>
              <a:buSzTx/>
              <a:buNone/>
              <a:defRPr spc="-25" sz="2562"/>
            </a:pPr>
            <a:r>
              <a:t> </a:t>
            </a:r>
            <a:endParaRPr spc="-7" sz="732"/>
          </a:p>
          <a:p>
            <a:pPr marL="0" indent="0" defTabSz="503555">
              <a:spcBef>
                <a:spcPts val="2100"/>
              </a:spcBef>
              <a:buClrTx/>
              <a:buSzTx/>
              <a:buNone/>
              <a:defRPr spc="-25" sz="2562"/>
            </a:pPr>
            <a:r>
              <a:t>[H4,V4,D4] = detcoef2(</a:t>
            </a:r>
            <a:r>
              <a:rPr>
                <a:solidFill>
                  <a:srgbClr val="B245F3"/>
                </a:solidFill>
              </a:rPr>
              <a:t>'all'</a:t>
            </a:r>
            <a:r>
              <a:t>,c,s,4);</a:t>
            </a:r>
            <a:endParaRPr spc="-7" sz="732"/>
          </a:p>
          <a:p>
            <a:pPr marL="0" indent="0" defTabSz="503555">
              <a:spcBef>
                <a:spcPts val="2100"/>
              </a:spcBef>
              <a:buClrTx/>
              <a:buSzTx/>
              <a:buNone/>
              <a:defRPr spc="-25" sz="2562"/>
            </a:pPr>
            <a:r>
              <a:t>A4 = appcoef2(c,s,</a:t>
            </a:r>
            <a:r>
              <a:rPr>
                <a:solidFill>
                  <a:srgbClr val="B245F3"/>
                </a:solidFill>
              </a:rPr>
              <a:t>'haar'</a:t>
            </a:r>
            <a:r>
              <a:t>,4); </a:t>
            </a:r>
            <a:endParaRPr spc="-7" sz="732"/>
          </a:p>
          <a:p>
            <a:pPr marL="0" indent="0" defTabSz="503555">
              <a:spcBef>
                <a:spcPts val="2100"/>
              </a:spcBef>
              <a:buClrTx/>
              <a:buSzTx/>
              <a:buNone/>
              <a:defRPr spc="-25" sz="2562"/>
            </a:pPr>
            <a:r>
              <a:t>V4img = wcodemat(V4,255,</a:t>
            </a:r>
            <a:r>
              <a:rPr>
                <a:solidFill>
                  <a:srgbClr val="B245F3"/>
                </a:solidFill>
              </a:rPr>
              <a:t>'mat'</a:t>
            </a:r>
            <a:r>
              <a:t>,1);</a:t>
            </a:r>
            <a:endParaRPr spc="-7" sz="732"/>
          </a:p>
          <a:p>
            <a:pPr marL="0" indent="0" defTabSz="503555">
              <a:spcBef>
                <a:spcPts val="2100"/>
              </a:spcBef>
              <a:buClrTx/>
              <a:buSzTx/>
              <a:buNone/>
              <a:defRPr spc="-25" sz="2562"/>
            </a:pPr>
            <a:r>
              <a:t>H4img = wcodemat(H4,255,</a:t>
            </a:r>
            <a:r>
              <a:rPr>
                <a:solidFill>
                  <a:srgbClr val="B245F3"/>
                </a:solidFill>
              </a:rPr>
              <a:t>'mat'</a:t>
            </a:r>
            <a:r>
              <a:t>,1);</a:t>
            </a:r>
            <a:endParaRPr spc="-7" sz="732"/>
          </a:p>
          <a:p>
            <a:pPr marL="0" indent="0" defTabSz="503555">
              <a:spcBef>
                <a:spcPts val="2100"/>
              </a:spcBef>
              <a:buClrTx/>
              <a:buSzTx/>
              <a:buNone/>
              <a:defRPr spc="-25" sz="2562"/>
            </a:pPr>
            <a:r>
              <a:t>D4img = wcodemat(D4,255,</a:t>
            </a:r>
            <a:r>
              <a:rPr>
                <a:solidFill>
                  <a:srgbClr val="B245F3"/>
                </a:solidFill>
              </a:rPr>
              <a:t>'mat'</a:t>
            </a:r>
            <a:r>
              <a:t>,1);</a:t>
            </a:r>
            <a:endParaRPr spc="-7" sz="732"/>
          </a:p>
          <a:p>
            <a:pPr marL="0" indent="0" defTabSz="503555">
              <a:spcBef>
                <a:spcPts val="2100"/>
              </a:spcBef>
              <a:buClrTx/>
              <a:buSzTx/>
              <a:buNone/>
              <a:defRPr spc="-25" sz="2562"/>
            </a:pPr>
            <a:r>
              <a:t>A4img = wcodemat(A4,255,</a:t>
            </a:r>
            <a:r>
              <a:rPr>
                <a:solidFill>
                  <a:srgbClr val="B245F3"/>
                </a:solidFill>
              </a:rPr>
              <a:t>'mat'</a:t>
            </a:r>
            <a:r>
              <a:t>,1);</a:t>
            </a:r>
            <a:endParaRPr spc="-7" sz="732"/>
          </a:p>
          <a:p>
            <a:pPr marL="0" indent="0" defTabSz="278892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732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6" name="1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s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</a:t>
            </a:r>
          </a:p>
        </p:txBody>
      </p:sp>
      <p:pic>
        <p:nvPicPr>
          <p:cNvPr id="26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0582" y="2350348"/>
            <a:ext cx="11302836" cy="99045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图像" descr="图像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22106" r="14704" b="12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72" name="Yu zepeng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pc="168" sz="2800"/>
            </a:lvl1pPr>
          </a:lstStyle>
          <a:p>
            <a:pPr/>
            <a:r>
              <a:t>Yu zepeng</a:t>
            </a:r>
          </a:p>
        </p:txBody>
      </p:sp>
      <p:sp>
        <p:nvSpPr>
          <p:cNvPr id="273" name="演示文稿副标题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4" name="线条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275" name="线条"/>
          <p:cNvSpPr/>
          <p:nvPr/>
        </p:nvSpPr>
        <p:spPr>
          <a:xfrm>
            <a:off x="635000" y="9443335"/>
            <a:ext cx="23114000" cy="63502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276" name="Thanks for liste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Thanks for listening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作者和日期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Code:…"/>
          <p:cNvSpPr txBox="1"/>
          <p:nvPr>
            <p:ph type="body" idx="1"/>
          </p:nvPr>
        </p:nvSpPr>
        <p:spPr>
          <a:xfrm>
            <a:off x="571500" y="2619768"/>
            <a:ext cx="23241000" cy="8981682"/>
          </a:xfrm>
          <a:prstGeom prst="rect">
            <a:avLst/>
          </a:prstGeom>
        </p:spPr>
        <p:txBody>
          <a:bodyPr/>
          <a:lstStyle/>
          <a:p>
            <a:pPr marL="0" indent="0" defTabSz="751205">
              <a:spcBef>
                <a:spcPts val="3200"/>
              </a:spcBef>
              <a:buClrTx/>
              <a:buSzTx/>
              <a:buNone/>
              <a:defRPr spc="-38" sz="3822"/>
            </a:pPr>
            <a:r>
              <a:t>Code:</a:t>
            </a:r>
          </a:p>
          <a:p>
            <a:pPr marL="0" indent="0" defTabSz="751205">
              <a:spcBef>
                <a:spcPts val="3200"/>
              </a:spcBef>
              <a:buClrTx/>
              <a:buSzTx/>
              <a:buNone/>
              <a:defRPr spc="-38" sz="3822"/>
            </a:pPr>
            <a:r>
              <a:t>im1_ycbcr = rgb2ycbcr(im1);</a:t>
            </a:r>
          </a:p>
          <a:p>
            <a:pPr marL="0" indent="0" defTabSz="751205">
              <a:spcBef>
                <a:spcPts val="3200"/>
              </a:spcBef>
              <a:buClrTx/>
              <a:buSzTx/>
              <a:buNone/>
              <a:defRPr spc="-38" sz="3822"/>
            </a:pPr>
            <a:r>
              <a:t>im2_ycbcr = rgb2ycbcr(im2);</a:t>
            </a:r>
          </a:p>
          <a:p>
            <a:pPr marL="0" indent="0" defTabSz="751205">
              <a:spcBef>
                <a:spcPts val="3200"/>
              </a:spcBef>
              <a:buClrTx/>
              <a:buSzTx/>
              <a:buNone/>
              <a:defRPr spc="-38" sz="3822"/>
            </a:pPr>
            <a:r>
              <a:t>im3_ycbcr = rgb2ycbcr(im3);</a:t>
            </a:r>
          </a:p>
          <a:p>
            <a:pPr marL="0" indent="0" defTabSz="751205">
              <a:spcBef>
                <a:spcPts val="3200"/>
              </a:spcBef>
              <a:buClrTx/>
              <a:buSzTx/>
              <a:buNone/>
              <a:defRPr spc="-38" sz="3822"/>
            </a:pPr>
            <a:r>
              <a:t>im4_ycbcr = rgb2ycbcr(im4);</a:t>
            </a:r>
          </a:p>
          <a:p>
            <a:pPr marL="0" indent="0" defTabSz="751205">
              <a:spcBef>
                <a:spcPts val="3200"/>
              </a:spcBef>
              <a:buClrTx/>
              <a:buSzTx/>
              <a:buNone/>
              <a:defRPr spc="-38" sz="3822"/>
            </a:pPr>
          </a:p>
          <a:p>
            <a:pPr marL="0" indent="0" defTabSz="751205">
              <a:spcBef>
                <a:spcPts val="3200"/>
              </a:spcBef>
              <a:buClrTx/>
              <a:buSzTx/>
              <a:buNone/>
              <a:defRPr spc="-38" sz="3822"/>
            </a:pPr>
            <a:r>
              <a:t>y1 = im1_ycbcr(:,:,1);</a:t>
            </a:r>
          </a:p>
          <a:p>
            <a:pPr marL="0" indent="0" defTabSz="751205">
              <a:spcBef>
                <a:spcPts val="3200"/>
              </a:spcBef>
              <a:buClrTx/>
              <a:buSzTx/>
              <a:buNone/>
              <a:defRPr spc="-38" sz="3822"/>
            </a:pPr>
            <a:r>
              <a:t>y2 = im2_ycbcr(:,:,1);</a:t>
            </a:r>
          </a:p>
          <a:p>
            <a:pPr marL="0" indent="0" defTabSz="751205">
              <a:spcBef>
                <a:spcPts val="3200"/>
              </a:spcBef>
              <a:buClrTx/>
              <a:buSzTx/>
              <a:buNone/>
              <a:defRPr spc="-38" sz="3822"/>
            </a:pPr>
            <a:r>
              <a:t>y3 = im3_ycbcr(:,:,1);</a:t>
            </a:r>
          </a:p>
          <a:p>
            <a:pPr marL="0" indent="0" defTabSz="751205">
              <a:spcBef>
                <a:spcPts val="3200"/>
              </a:spcBef>
              <a:buClrTx/>
              <a:buSzTx/>
              <a:buNone/>
              <a:defRPr spc="-38" sz="3822"/>
            </a:pPr>
            <a:r>
              <a:t>y4 = im4_ycbcr(:,:,1);</a:t>
            </a:r>
          </a:p>
        </p:txBody>
      </p:sp>
      <p:sp>
        <p:nvSpPr>
          <p:cNvPr id="185" name="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作者和日期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y1_n = imnoise(y1,'gaussian');…"/>
          <p:cNvSpPr txBox="1"/>
          <p:nvPr>
            <p:ph type="body" idx="1"/>
          </p:nvPr>
        </p:nvSpPr>
        <p:spPr>
          <a:xfrm>
            <a:off x="571500" y="2726485"/>
            <a:ext cx="23241000" cy="8846497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t>y1_n = imnoise(y1,'gaussian');</a:t>
            </a:r>
          </a:p>
          <a:p>
            <a:pPr marL="0" indent="0">
              <a:buClrTx/>
              <a:buSzTx/>
              <a:buNone/>
            </a:pPr>
            <a:r>
              <a:t>y2_n = imnoise(y2,'gaussian');</a:t>
            </a:r>
          </a:p>
          <a:p>
            <a:pPr marL="0" indent="0">
              <a:buClrTx/>
              <a:buSzTx/>
              <a:buNone/>
            </a:pPr>
            <a:r>
              <a:t>y3_n = imnoise(y3,'gaussian');</a:t>
            </a:r>
          </a:p>
          <a:p>
            <a:pPr marL="0" indent="0">
              <a:buClrTx/>
              <a:buSzTx/>
              <a:buNone/>
            </a:pPr>
            <a:r>
              <a:t>y4_n = imnoise(y4,'gaussian');</a:t>
            </a:r>
          </a:p>
          <a:p>
            <a:pPr marL="0" indent="0">
              <a:buClrTx/>
              <a:buSzTx/>
              <a:buNone/>
            </a:pPr>
            <a:r>
              <a:t>figure();</a:t>
            </a:r>
          </a:p>
          <a:p>
            <a:pPr marL="0" indent="0">
              <a:buClrTx/>
              <a:buSzTx/>
              <a:buNone/>
            </a:pPr>
            <a:r>
              <a:t>subplot(2,2,1); imshow(y1_n);</a:t>
            </a:r>
          </a:p>
          <a:p>
            <a:pPr marL="0" indent="0">
              <a:buClrTx/>
              <a:buSzTx/>
              <a:buNone/>
            </a:pPr>
            <a:r>
              <a:t>subplot(2,2,2); imshow(y2_n);</a:t>
            </a:r>
          </a:p>
          <a:p>
            <a:pPr marL="0" indent="0">
              <a:buClrTx/>
              <a:buSzTx/>
              <a:buNone/>
            </a:pPr>
            <a:r>
              <a:t>subplot(2,2,3); imshow(y3_n);</a:t>
            </a:r>
          </a:p>
          <a:p>
            <a:pPr marL="0" indent="0">
              <a:buClrTx/>
              <a:buSzTx/>
              <a:buNone/>
            </a:pPr>
            <a:r>
              <a:t>subplot(2,2,4); imshow(y4_n);</a:t>
            </a:r>
          </a:p>
        </p:txBody>
      </p:sp>
      <p:sp>
        <p:nvSpPr>
          <p:cNvPr id="189" name="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幻灯片副标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2" name="61945A3D-4AF3-4E1E-9D16-B32DFBBA1FB5.png" descr="61945A3D-4AF3-4E1E-9D16-B32DFBBA1FB5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0689" t="0" r="10689" b="0"/>
          <a:stretch>
            <a:fillRect/>
          </a:stretch>
        </p:blipFill>
        <p:spPr>
          <a:xfrm>
            <a:off x="-378781" y="-25999"/>
            <a:ext cx="12242986" cy="13768025"/>
          </a:xfrm>
          <a:prstGeom prst="rect">
            <a:avLst/>
          </a:prstGeom>
        </p:spPr>
      </p:pic>
      <p:sp>
        <p:nvSpPr>
          <p:cNvPr id="193" name="线条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94" name="线条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95" name="Res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7244">
              <a:defRPr sz="7919"/>
            </a:lvl1pPr>
          </a:lstStyle>
          <a:p>
            <a:pPr/>
            <a:r>
              <a:t>Result</a:t>
            </a:r>
          </a:p>
        </p:txBody>
      </p:sp>
      <p:sp>
        <p:nvSpPr>
          <p:cNvPr id="196" name="Add Gaussian noise to the image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Gaussian noise to the image.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作者和日期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function [im_dct,n,xo,yo,xq,yq,original,quadrant] = ddct(im)…"/>
          <p:cNvSpPr txBox="1"/>
          <p:nvPr>
            <p:ph type="body" idx="1"/>
          </p:nvPr>
        </p:nvSpPr>
        <p:spPr>
          <a:xfrm>
            <a:off x="571500" y="2321442"/>
            <a:ext cx="23241000" cy="9280008"/>
          </a:xfrm>
          <a:prstGeom prst="rect">
            <a:avLst/>
          </a:prstGeom>
        </p:spPr>
        <p:txBody>
          <a:bodyPr/>
          <a:lstStyle/>
          <a:p>
            <a:pPr marL="0" indent="0" defTabSz="495300">
              <a:spcBef>
                <a:spcPts val="2100"/>
              </a:spcBef>
              <a:buClrTx/>
              <a:buSzTx/>
              <a:buNone/>
              <a:defRPr spc="-25" sz="2520"/>
            </a:pPr>
            <a:r>
              <a:rPr>
                <a:solidFill>
                  <a:srgbClr val="0433FF"/>
                </a:solidFill>
              </a:rPr>
              <a:t>function</a:t>
            </a:r>
            <a:r>
              <a:t> [im_dct,n,xo,yo,xq,yq,original,quadrant] = ddct(im)</a:t>
            </a:r>
            <a:endParaRPr spc="-7" sz="720"/>
          </a:p>
          <a:p>
            <a:pPr marL="0" indent="0" defTabSz="495300">
              <a:spcBef>
                <a:spcPts val="2100"/>
              </a:spcBef>
              <a:buClrTx/>
              <a:buSzTx/>
              <a:buNone/>
              <a:defRPr spc="-25" sz="2520"/>
            </a:pPr>
            <a:r>
              <a:t>    s = size(im');</a:t>
            </a:r>
            <a:endParaRPr spc="-7" sz="720"/>
          </a:p>
          <a:p>
            <a:pPr marL="0" indent="0" defTabSz="495300">
              <a:spcBef>
                <a:spcPts val="2100"/>
              </a:spcBef>
              <a:buClrTx/>
              <a:buSzTx/>
              <a:buNone/>
              <a:defRPr spc="-25" sz="2520"/>
            </a:pPr>
            <a:r>
              <a:t>    im_dct = dct2(im);</a:t>
            </a:r>
            <a:endParaRPr spc="-7" sz="720"/>
          </a:p>
          <a:p>
            <a:pPr marL="0" indent="0" defTabSz="495300">
              <a:spcBef>
                <a:spcPts val="2100"/>
              </a:spcBef>
              <a:buClrTx/>
              <a:buSzTx/>
              <a:buNone/>
              <a:defRPr spc="-25" sz="2520"/>
            </a:pPr>
            <a:r>
              <a:t>    original = im_dct.*im_dct;</a:t>
            </a:r>
            <a:endParaRPr spc="-7" sz="720"/>
          </a:p>
          <a:p>
            <a:pPr marL="0" indent="0" defTabSz="495300">
              <a:spcBef>
                <a:spcPts val="2100"/>
              </a:spcBef>
              <a:buClrTx/>
              <a:buSzTx/>
              <a:buNone/>
              <a:defRPr spc="-25" sz="2520"/>
            </a:pPr>
            <a:r>
              <a:t>    quadrant = im_dct(400:end,344:end).*im_dct(400:end,344:end);</a:t>
            </a:r>
            <a:endParaRPr spc="-7" sz="720"/>
          </a:p>
          <a:p>
            <a:pPr marL="0" indent="0" defTabSz="495300">
              <a:spcBef>
                <a:spcPts val="2100"/>
              </a:spcBef>
              <a:buClrTx/>
              <a:buSzTx/>
              <a:buNone/>
              <a:defRPr spc="-25" sz="2520"/>
            </a:pPr>
            <a:r>
              <a:t>    s_o = size(original');</a:t>
            </a:r>
            <a:endParaRPr spc="-7" sz="720"/>
          </a:p>
          <a:p>
            <a:pPr marL="0" indent="0" defTabSz="495300">
              <a:spcBef>
                <a:spcPts val="2100"/>
              </a:spcBef>
              <a:buClrTx/>
              <a:buSzTx/>
              <a:buNone/>
              <a:defRPr spc="-25" sz="2520"/>
            </a:pPr>
            <a:r>
              <a:t>    s_q = size(quadrant');</a:t>
            </a:r>
            <a:endParaRPr spc="-7" sz="720"/>
          </a:p>
          <a:p>
            <a:pPr marL="0" indent="0" defTabSz="495300">
              <a:spcBef>
                <a:spcPts val="2100"/>
              </a:spcBef>
              <a:buClrTx/>
              <a:buSzTx/>
              <a:buNone/>
              <a:defRPr spc="-25" sz="2520"/>
            </a:pPr>
            <a:r>
              <a:t>    xo = [1:s_o(1)];</a:t>
            </a:r>
            <a:endParaRPr spc="-7" sz="720"/>
          </a:p>
          <a:p>
            <a:pPr marL="0" indent="0" defTabSz="495300">
              <a:spcBef>
                <a:spcPts val="2100"/>
              </a:spcBef>
              <a:buClrTx/>
              <a:buSzTx/>
              <a:buNone/>
              <a:defRPr spc="-25" sz="2520"/>
            </a:pPr>
            <a:r>
              <a:t>    yo = [1:s_o(2)];</a:t>
            </a:r>
            <a:endParaRPr spc="-7" sz="720"/>
          </a:p>
          <a:p>
            <a:pPr marL="0" indent="0" defTabSz="495300">
              <a:spcBef>
                <a:spcPts val="2100"/>
              </a:spcBef>
              <a:buClrTx/>
              <a:buSzTx/>
              <a:buNone/>
              <a:defRPr spc="-25" sz="2520"/>
            </a:pPr>
            <a:r>
              <a:t>    xq = [1:s_q(1)];</a:t>
            </a:r>
            <a:endParaRPr spc="-7" sz="720"/>
          </a:p>
          <a:p>
            <a:pPr marL="0" indent="0" defTabSz="495300">
              <a:spcBef>
                <a:spcPts val="2100"/>
              </a:spcBef>
              <a:buClrTx/>
              <a:buSzTx/>
              <a:buNone/>
              <a:defRPr spc="-25" sz="2520"/>
            </a:pPr>
            <a:r>
              <a:t>    yq = [1:s_q(2)];</a:t>
            </a:r>
            <a:endParaRPr spc="-7" sz="720"/>
          </a:p>
          <a:p>
            <a:pPr marL="0" indent="0" defTabSz="495300">
              <a:spcBef>
                <a:spcPts val="2100"/>
              </a:spcBef>
              <a:buClrTx/>
              <a:buSzTx/>
              <a:buNone/>
              <a:defRPr spc="-25" sz="2520"/>
            </a:pPr>
            <a:r>
              <a:t>    [xo,yo] = meshgrid(xo,yo);</a:t>
            </a:r>
            <a:endParaRPr spc="-7" sz="720"/>
          </a:p>
          <a:p>
            <a:pPr marL="0" indent="0" defTabSz="495300">
              <a:spcBef>
                <a:spcPts val="2100"/>
              </a:spcBef>
              <a:buClrTx/>
              <a:buSzTx/>
              <a:buNone/>
              <a:defRPr spc="-25" sz="2520"/>
            </a:pPr>
            <a:r>
              <a:t>    [xq,yq] = meshgrid(xq,yq);</a:t>
            </a:r>
            <a:endParaRPr spc="-7" sz="720"/>
          </a:p>
          <a:p>
            <a:pPr marL="0" indent="0" defTabSz="495300">
              <a:spcBef>
                <a:spcPts val="2100"/>
              </a:spcBef>
              <a:buClrTx/>
              <a:buSzTx/>
              <a:buNone/>
              <a:defRPr spc="-25" sz="2520"/>
            </a:pPr>
            <a:r>
              <a:t>    n = mean(mean(quadrant));</a:t>
            </a:r>
            <a:endParaRPr spc="-7" sz="720"/>
          </a:p>
          <a:p>
            <a:pPr marL="0" indent="0" defTabSz="495300">
              <a:spcBef>
                <a:spcPts val="2100"/>
              </a:spcBef>
              <a:buClrTx/>
              <a:buSzTx/>
              <a:buNone/>
              <a:defRPr spc="-25" sz="2520"/>
            </a:pPr>
            <a:r>
              <a:t>end</a:t>
            </a:r>
            <a:endParaRPr spc="-7" sz="720"/>
          </a:p>
        </p:txBody>
      </p:sp>
      <p:sp>
        <p:nvSpPr>
          <p:cNvPr id="200" name="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幻灯片副标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3" name="截屏2020-09-17 08.29.51.png" descr="截屏2020-09-17 08.29.51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60" t="0" r="160" b="0"/>
          <a:stretch>
            <a:fillRect/>
          </a:stretch>
        </p:blipFill>
        <p:spPr>
          <a:xfrm>
            <a:off x="-11453" y="0"/>
            <a:ext cx="12196748" cy="13716027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204" name="线条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205" name="线条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206" name="Res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7244">
              <a:defRPr sz="7919"/>
            </a:lvl1pPr>
          </a:lstStyle>
          <a:p>
            <a:pPr/>
            <a:r>
              <a:t>Result</a:t>
            </a:r>
          </a:p>
        </p:txBody>
      </p:sp>
      <p:sp>
        <p:nvSpPr>
          <p:cNvPr id="207" name="幻灯片项目符号文本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作者和日期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0" name="function wiener(im1,im2,n)…"/>
          <p:cNvSpPr txBox="1"/>
          <p:nvPr>
            <p:ph type="body" idx="1"/>
          </p:nvPr>
        </p:nvSpPr>
        <p:spPr>
          <a:xfrm>
            <a:off x="571500" y="2354548"/>
            <a:ext cx="23241000" cy="9246902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>
                <a:solidFill>
                  <a:srgbClr val="0433FF"/>
                </a:solidFill>
              </a:rPr>
              <a:t>function</a:t>
            </a:r>
            <a:r>
              <a:t> wiener(im1,im2,n)</a:t>
            </a:r>
            <a:endParaRPr spc="-12" sz="1200"/>
          </a:p>
          <a:p>
            <a:pPr marL="0" indent="0">
              <a:buClrTx/>
              <a:buSzTx/>
              <a:buNone/>
            </a:pPr>
            <a:r>
              <a:t>    s_var = im2.*im2 + 0.001;</a:t>
            </a:r>
            <a:endParaRPr spc="-12" sz="1200"/>
          </a:p>
          <a:p>
            <a:pPr marL="0" indent="0">
              <a:buClrTx/>
              <a:buSzTx/>
              <a:buNone/>
            </a:pPr>
            <a:r>
              <a:t>    wiener_filter = 1./(1 + (n./s_var));</a:t>
            </a:r>
            <a:endParaRPr spc="-12" sz="1200"/>
          </a:p>
          <a:p>
            <a:pPr marL="0" indent="0">
              <a:buClrTx/>
              <a:buSzTx/>
              <a:buNone/>
            </a:pPr>
            <a:r>
              <a:t>    dct_f = im2.*wiener_filter;</a:t>
            </a:r>
            <a:endParaRPr spc="-12" sz="1200"/>
          </a:p>
          <a:p>
            <a:pPr marL="0" indent="0">
              <a:buClrTx/>
              <a:buSzTx/>
              <a:buNone/>
            </a:pPr>
            <a:r>
              <a:t>    dct_f_im = idct2(dct_f);</a:t>
            </a:r>
            <a:endParaRPr spc="-12" sz="1200"/>
          </a:p>
          <a:p>
            <a:pPr marL="0" indent="0">
              <a:buClrTx/>
              <a:buSzTx/>
              <a:buNone/>
            </a:pPr>
            <a:r>
              <a:t>    dct_f_im = 255.*imadjust(dct_f_im,[],[0,1]);</a:t>
            </a:r>
            <a:endParaRPr spc="-12" sz="1200"/>
          </a:p>
          <a:p>
            <a:pPr marL="0" indent="0">
              <a:buClrTx/>
              <a:buSzTx/>
              <a:buNone/>
            </a:pPr>
            <a:r>
              <a:t>    figure();</a:t>
            </a:r>
            <a:endParaRPr spc="-12" sz="1200"/>
          </a:p>
          <a:p>
            <a:pPr marL="0" indent="0">
              <a:buClrTx/>
              <a:buSzTx/>
              <a:buNone/>
            </a:pPr>
            <a:r>
              <a:t>    imshowpair(im1,uint8(dct_f_im),</a:t>
            </a:r>
            <a:r>
              <a:t>'montage'</a:t>
            </a:r>
            <a:r>
              <a:t>);title(</a:t>
            </a:r>
            <a:r>
              <a:t>'left:noisy image     right:DCT Wiener Filter'</a:t>
            </a:r>
            <a:r>
              <a:t>);</a:t>
            </a:r>
            <a:endParaRPr spc="-12" sz="1200"/>
          </a:p>
          <a:p>
            <a:pPr marL="0" indent="0">
              <a:buClrTx/>
              <a:buSzTx/>
              <a:buNone/>
            </a:pPr>
            <a:r>
              <a:t>end</a:t>
            </a:r>
            <a:endParaRPr spc="-12" sz="120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1" name="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C7F97BAA-B3AC-48F2-93A4-5DE9410990A1.png" descr="C7F97BAA-B3AC-48F2-93A4-5DE9410990A1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7198" t="0" r="7198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8_Academy">
  <a:themeElements>
    <a:clrScheme name="28_Academy">
      <a:dk1>
        <a:srgbClr val="000034"/>
      </a:dk1>
      <a:lt1>
        <a:srgbClr val="3B39E4"/>
      </a:lt1>
      <a:dk2>
        <a:srgbClr val="555952"/>
      </a:dk2>
      <a:lt2>
        <a:srgbClr val="D6DCCF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Founders Grotesk Semibold"/>
        <a:ea typeface="Founders Grotesk Semibold"/>
        <a:cs typeface="Founders Grotesk Semibold"/>
      </a:majorFont>
      <a:minorFont>
        <a:latin typeface="Founders Grotesk Semibold"/>
        <a:ea typeface="Founders Grotesk Semibold"/>
        <a:cs typeface="Founders Grotesk Semibold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42304"/>
            <a:satOff val="23749"/>
            <a:lumOff val="-4574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all" i="0" spc="156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Founders Grotesk Condensed"/>
            <a:ea typeface="Founders Grotesk Condensed"/>
            <a:cs typeface="Founders Grotesk Condensed"/>
            <a:sym typeface="Founders Grotesk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143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584200" algn="l"/>
          </a:tabLst>
          <a:defRPr b="0" baseline="0" cap="none" i="0" spc="78" strike="noStrike" sz="2600" u="none" kumimoji="0" normalizeH="0">
            <a:ln>
              <a:noFill/>
            </a:ln>
            <a:solidFill>
              <a:schemeClr val="accent1"/>
            </a:solidFill>
            <a:effectLst/>
            <a:uFillTx/>
            <a:latin typeface="Founders Grotesk Text"/>
            <a:ea typeface="Founders Grotesk Text"/>
            <a:cs typeface="Founders Grotesk Text"/>
            <a:sym typeface="Founders Grotesk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8_Academy">
  <a:themeElements>
    <a:clrScheme name="28_Academy">
      <a:dk1>
        <a:srgbClr val="000000"/>
      </a:dk1>
      <a:lt1>
        <a:srgbClr val="FFFFFF"/>
      </a:lt1>
      <a:dk2>
        <a:srgbClr val="555952"/>
      </a:dk2>
      <a:lt2>
        <a:srgbClr val="D6DCCF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Founders Grotesk Semibold"/>
        <a:ea typeface="Founders Grotesk Semibold"/>
        <a:cs typeface="Founders Grotesk Semibold"/>
      </a:majorFont>
      <a:minorFont>
        <a:latin typeface="Founders Grotesk Semibold"/>
        <a:ea typeface="Founders Grotesk Semibold"/>
        <a:cs typeface="Founders Grotesk Semibold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42304"/>
            <a:satOff val="23749"/>
            <a:lumOff val="-4574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all" i="0" spc="156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Founders Grotesk Condensed"/>
            <a:ea typeface="Founders Grotesk Condensed"/>
            <a:cs typeface="Founders Grotesk Condensed"/>
            <a:sym typeface="Founders Grotesk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143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584200" algn="l"/>
          </a:tabLst>
          <a:defRPr b="0" baseline="0" cap="none" i="0" spc="78" strike="noStrike" sz="2600" u="none" kumimoji="0" normalizeH="0">
            <a:ln>
              <a:noFill/>
            </a:ln>
            <a:solidFill>
              <a:schemeClr val="accent1"/>
            </a:solidFill>
            <a:effectLst/>
            <a:uFillTx/>
            <a:latin typeface="Founders Grotesk Text"/>
            <a:ea typeface="Founders Grotesk Text"/>
            <a:cs typeface="Founders Grotesk Text"/>
            <a:sym typeface="Founders Grotesk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